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Nunito Sans SemiBold"/>
      <p:regular r:id="rId31"/>
      <p:bold r:id="rId32"/>
      <p:italic r:id="rId33"/>
      <p:boldItalic r:id="rId34"/>
    </p:embeddedFont>
    <p:embeddedFont>
      <p:font typeface="Poppins SemiBold"/>
      <p:regular r:id="rId35"/>
      <p:bold r:id="rId36"/>
      <p:italic r:id="rId37"/>
      <p:boldItalic r:id="rId38"/>
    </p:embeddedFont>
    <p:embeddedFont>
      <p:font typeface="Nunito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C35738C-78B6-44BB-8092-5353BFE2181D}">
  <a:tblStyle styleId="{7C35738C-78B6-44BB-8092-5353BFE2181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9E64EC0-4050-46EC-8A35-05DDF7B0758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bold.fntdata"/><Relationship Id="rId20" Type="http://schemas.openxmlformats.org/officeDocument/2006/relationships/slide" Target="slides/slide14.xml"/><Relationship Id="rId42" Type="http://schemas.openxmlformats.org/officeDocument/2006/relationships/font" Target="fonts/NunitoSans-boldItalic.fntdata"/><Relationship Id="rId41" Type="http://schemas.openxmlformats.org/officeDocument/2006/relationships/font" Target="fonts/Nunito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SansSemiBold-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NunitoSansSemiBold-italic.fntdata"/><Relationship Id="rId10" Type="http://schemas.openxmlformats.org/officeDocument/2006/relationships/slide" Target="slides/slide4.xml"/><Relationship Id="rId32" Type="http://schemas.openxmlformats.org/officeDocument/2006/relationships/font" Target="fonts/NunitoSansSemiBold-bold.fntdata"/><Relationship Id="rId13" Type="http://schemas.openxmlformats.org/officeDocument/2006/relationships/slide" Target="slides/slide7.xml"/><Relationship Id="rId35" Type="http://schemas.openxmlformats.org/officeDocument/2006/relationships/font" Target="fonts/PoppinsSemiBold-regular.fntdata"/><Relationship Id="rId12" Type="http://schemas.openxmlformats.org/officeDocument/2006/relationships/slide" Target="slides/slide6.xml"/><Relationship Id="rId34" Type="http://schemas.openxmlformats.org/officeDocument/2006/relationships/font" Target="fonts/NunitoSansSemiBold-boldItalic.fntdata"/><Relationship Id="rId15" Type="http://schemas.openxmlformats.org/officeDocument/2006/relationships/slide" Target="slides/slide9.xml"/><Relationship Id="rId37" Type="http://schemas.openxmlformats.org/officeDocument/2006/relationships/font" Target="fonts/PoppinsSemiBold-italic.fntdata"/><Relationship Id="rId14" Type="http://schemas.openxmlformats.org/officeDocument/2006/relationships/slide" Target="slides/slide8.xml"/><Relationship Id="rId36" Type="http://schemas.openxmlformats.org/officeDocument/2006/relationships/font" Target="fonts/PoppinsSemiBold-bold.fntdata"/><Relationship Id="rId17" Type="http://schemas.openxmlformats.org/officeDocument/2006/relationships/slide" Target="slides/slide11.xml"/><Relationship Id="rId39" Type="http://schemas.openxmlformats.org/officeDocument/2006/relationships/font" Target="fonts/NunitoSans-regular.fntdata"/><Relationship Id="rId16" Type="http://schemas.openxmlformats.org/officeDocument/2006/relationships/slide" Target="slides/slide10.xml"/><Relationship Id="rId38" Type="http://schemas.openxmlformats.org/officeDocument/2006/relationships/font" Target="fonts/PoppinsSemiBold-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77878dfc85_0_4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77878dfc85_0_4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77878dfc85_0_1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77878dfc85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77878dfc85_0_1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77878dfc85_0_1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77878dfc85_0_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77878dfc85_0_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77878dfc85_0_1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77878dfc85_0_1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77878dfc85_0_1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77878dfc85_0_1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77878dfc85_0_1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77878dfc85_0_1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77878dfc85_0_1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77878dfc85_0_1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77878dfc85_0_1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77878dfc85_0_1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77878dfc85_0_1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77878dfc85_0_1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77878dfc85_0_1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77878dfc85_0_1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77878dfc85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77878dfc85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77878dfc85_0_1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77878dfc85_0_1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77878dfc85_0_1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77878dfc85_0_1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77878dfc85_0_2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77878dfc85_0_2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77878dfc85_0_2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77878dfc85_0_2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82aec3656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82aec3656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77878dfc85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77878dfc85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77878dfc85_0_1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77878dfc85_0_1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77878dfc85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77878dfc85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77878dfc85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77878dfc85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77878dfc85_0_1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77878dfc85_0_1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77878dfc85_0_1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77878dfc85_0_1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77878dfc85_0_1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77878dfc85_0_1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BLANK_1">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49302" t="53791"/>
          <a:stretch/>
        </p:blipFill>
        <p:spPr>
          <a:xfrm>
            <a:off x="6996180" y="-1"/>
            <a:ext cx="2147827" cy="2376699"/>
          </a:xfrm>
          <a:prstGeom prst="rect">
            <a:avLst/>
          </a:prstGeom>
          <a:noFill/>
          <a:ln>
            <a:noFill/>
          </a:ln>
        </p:spPr>
      </p:pic>
      <p:sp>
        <p:nvSpPr>
          <p:cNvPr id="52" name="Google Shape;52;p13"/>
          <p:cNvSpPr/>
          <p:nvPr/>
        </p:nvSpPr>
        <p:spPr>
          <a:xfrm rot="7601886">
            <a:off x="1184700" y="-2992710"/>
            <a:ext cx="11804607" cy="6869923"/>
          </a:xfrm>
          <a:custGeom>
            <a:rect b="b" l="l" r="r" t="t"/>
            <a:pathLst>
              <a:path extrusionOk="0" h="19489" w="33488">
                <a:moveTo>
                  <a:pt x="0" y="5480"/>
                </a:moveTo>
                <a:cubicBezTo>
                  <a:pt x="4083" y="3995"/>
                  <a:pt x="8956" y="3778"/>
                  <a:pt x="13034" y="5280"/>
                </a:cubicBezTo>
                <a:cubicBezTo>
                  <a:pt x="17705" y="7000"/>
                  <a:pt x="22916" y="16554"/>
                  <a:pt x="18649" y="19116"/>
                </a:cubicBezTo>
                <a:cubicBezTo>
                  <a:pt x="14717" y="21477"/>
                  <a:pt x="11737" y="9928"/>
                  <a:pt x="14237" y="6082"/>
                </a:cubicBezTo>
                <a:cubicBezTo>
                  <a:pt x="17901" y="445"/>
                  <a:pt x="26769" y="-175"/>
                  <a:pt x="33488" y="66"/>
                </a:cubicBezTo>
              </a:path>
            </a:pathLst>
          </a:custGeom>
          <a:noFill/>
          <a:ln>
            <a:noFill/>
          </a:ln>
        </p:spPr>
      </p:sp>
      <p:pic>
        <p:nvPicPr>
          <p:cNvPr id="53" name="Google Shape;53;p13"/>
          <p:cNvPicPr preferRelativeResize="0"/>
          <p:nvPr/>
        </p:nvPicPr>
        <p:blipFill rotWithShape="1">
          <a:blip r:embed="rId3">
            <a:alphaModFix/>
          </a:blip>
          <a:srcRect b="67899" l="18883" r="0" t="0"/>
          <a:stretch/>
        </p:blipFill>
        <p:spPr>
          <a:xfrm>
            <a:off x="0" y="2451450"/>
            <a:ext cx="6802801" cy="2692049"/>
          </a:xfrm>
          <a:prstGeom prst="rect">
            <a:avLst/>
          </a:prstGeom>
          <a:noFill/>
          <a:ln>
            <a:noFill/>
          </a:ln>
        </p:spPr>
      </p:pic>
      <p:sp>
        <p:nvSpPr>
          <p:cNvPr id="54" name="Google Shape;54;p13"/>
          <p:cNvSpPr txBox="1"/>
          <p:nvPr>
            <p:ph type="title"/>
          </p:nvPr>
        </p:nvSpPr>
        <p:spPr>
          <a:xfrm>
            <a:off x="1230200" y="1565531"/>
            <a:ext cx="6683700" cy="1726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None/>
              <a:defRPr sz="5400"/>
            </a:lvl1pPr>
            <a:lvl2pPr lvl="1" algn="ctr">
              <a:lnSpc>
                <a:spcPct val="115000"/>
              </a:lnSpc>
              <a:spcBef>
                <a:spcPts val="0"/>
              </a:spcBef>
              <a:spcAft>
                <a:spcPts val="0"/>
              </a:spcAft>
              <a:buNone/>
              <a:defRPr sz="4800">
                <a:latin typeface="Poppins SemiBold"/>
                <a:ea typeface="Poppins SemiBold"/>
                <a:cs typeface="Poppins SemiBold"/>
                <a:sym typeface="Poppins SemiBold"/>
              </a:defRPr>
            </a:lvl2pPr>
            <a:lvl3pPr lvl="2" algn="ctr">
              <a:lnSpc>
                <a:spcPct val="115000"/>
              </a:lnSpc>
              <a:spcBef>
                <a:spcPts val="0"/>
              </a:spcBef>
              <a:spcAft>
                <a:spcPts val="0"/>
              </a:spcAft>
              <a:buNone/>
              <a:defRPr sz="4800">
                <a:latin typeface="Poppins SemiBold"/>
                <a:ea typeface="Poppins SemiBold"/>
                <a:cs typeface="Poppins SemiBold"/>
                <a:sym typeface="Poppins SemiBold"/>
              </a:defRPr>
            </a:lvl3pPr>
            <a:lvl4pPr lvl="3" algn="ctr">
              <a:lnSpc>
                <a:spcPct val="115000"/>
              </a:lnSpc>
              <a:spcBef>
                <a:spcPts val="0"/>
              </a:spcBef>
              <a:spcAft>
                <a:spcPts val="0"/>
              </a:spcAft>
              <a:buNone/>
              <a:defRPr sz="4800">
                <a:latin typeface="Poppins SemiBold"/>
                <a:ea typeface="Poppins SemiBold"/>
                <a:cs typeface="Poppins SemiBold"/>
                <a:sym typeface="Poppins SemiBold"/>
              </a:defRPr>
            </a:lvl4pPr>
            <a:lvl5pPr lvl="4" algn="ctr">
              <a:lnSpc>
                <a:spcPct val="115000"/>
              </a:lnSpc>
              <a:spcBef>
                <a:spcPts val="0"/>
              </a:spcBef>
              <a:spcAft>
                <a:spcPts val="0"/>
              </a:spcAft>
              <a:buNone/>
              <a:defRPr sz="4800">
                <a:latin typeface="Poppins SemiBold"/>
                <a:ea typeface="Poppins SemiBold"/>
                <a:cs typeface="Poppins SemiBold"/>
                <a:sym typeface="Poppins SemiBold"/>
              </a:defRPr>
            </a:lvl5pPr>
            <a:lvl6pPr lvl="5" algn="ctr">
              <a:lnSpc>
                <a:spcPct val="115000"/>
              </a:lnSpc>
              <a:spcBef>
                <a:spcPts val="0"/>
              </a:spcBef>
              <a:spcAft>
                <a:spcPts val="0"/>
              </a:spcAft>
              <a:buNone/>
              <a:defRPr sz="4800">
                <a:latin typeface="Poppins SemiBold"/>
                <a:ea typeface="Poppins SemiBold"/>
                <a:cs typeface="Poppins SemiBold"/>
                <a:sym typeface="Poppins SemiBold"/>
              </a:defRPr>
            </a:lvl6pPr>
            <a:lvl7pPr lvl="6" algn="ctr">
              <a:lnSpc>
                <a:spcPct val="115000"/>
              </a:lnSpc>
              <a:spcBef>
                <a:spcPts val="0"/>
              </a:spcBef>
              <a:spcAft>
                <a:spcPts val="0"/>
              </a:spcAft>
              <a:buNone/>
              <a:defRPr sz="4800">
                <a:latin typeface="Poppins SemiBold"/>
                <a:ea typeface="Poppins SemiBold"/>
                <a:cs typeface="Poppins SemiBold"/>
                <a:sym typeface="Poppins SemiBold"/>
              </a:defRPr>
            </a:lvl7pPr>
            <a:lvl8pPr lvl="7" algn="ctr">
              <a:lnSpc>
                <a:spcPct val="115000"/>
              </a:lnSpc>
              <a:spcBef>
                <a:spcPts val="0"/>
              </a:spcBef>
              <a:spcAft>
                <a:spcPts val="0"/>
              </a:spcAft>
              <a:buNone/>
              <a:defRPr sz="4800">
                <a:latin typeface="Poppins SemiBold"/>
                <a:ea typeface="Poppins SemiBold"/>
                <a:cs typeface="Poppins SemiBold"/>
                <a:sym typeface="Poppins SemiBold"/>
              </a:defRPr>
            </a:lvl8pPr>
            <a:lvl9pPr lvl="8" algn="ctr">
              <a:lnSpc>
                <a:spcPct val="115000"/>
              </a:lnSpc>
              <a:spcBef>
                <a:spcPts val="0"/>
              </a:spcBef>
              <a:spcAft>
                <a:spcPts val="0"/>
              </a:spcAft>
              <a:buNone/>
              <a:defRPr sz="4800">
                <a:latin typeface="Poppins SemiBold"/>
                <a:ea typeface="Poppins SemiBold"/>
                <a:cs typeface="Poppins SemiBold"/>
                <a:sym typeface="Poppins SemiBold"/>
              </a:defRPr>
            </a:lvl9pPr>
          </a:lstStyle>
          <a:p/>
        </p:txBody>
      </p:sp>
      <p:sp>
        <p:nvSpPr>
          <p:cNvPr id="55" name="Google Shape;55;p13"/>
          <p:cNvSpPr txBox="1"/>
          <p:nvPr>
            <p:ph idx="1" type="subTitle"/>
          </p:nvPr>
        </p:nvSpPr>
        <p:spPr>
          <a:xfrm>
            <a:off x="2423700" y="1121975"/>
            <a:ext cx="4346700" cy="452700"/>
          </a:xfrm>
          <a:prstGeom prst="rect">
            <a:avLst/>
          </a:prstGeom>
        </p:spPr>
        <p:txBody>
          <a:bodyPr anchorCtr="0" anchor="b" bIns="91425" lIns="91425" spcFirstLastPara="1" rIns="91425" wrap="square" tIns="91425">
            <a:normAutofit/>
          </a:bodyPr>
          <a:lstStyle>
            <a:lvl1pPr lvl="0" algn="ctr">
              <a:spcBef>
                <a:spcPts val="0"/>
              </a:spcBef>
              <a:spcAft>
                <a:spcPts val="0"/>
              </a:spcAft>
              <a:buSzPts val="1800"/>
              <a:buFont typeface="Nunito Sans"/>
              <a:buNone/>
              <a:defRPr>
                <a:latin typeface="Nunito Sans"/>
                <a:ea typeface="Nunito Sans"/>
                <a:cs typeface="Nunito Sans"/>
                <a:sym typeface="Nunito Sans"/>
              </a:defRPr>
            </a:lvl1pPr>
            <a:lvl2pPr lvl="1">
              <a:spcBef>
                <a:spcPts val="0"/>
              </a:spcBef>
              <a:spcAft>
                <a:spcPts val="0"/>
              </a:spcAft>
              <a:buSzPts val="1400"/>
              <a:buFont typeface="Nunito Sans"/>
              <a:buNone/>
              <a:defRPr>
                <a:latin typeface="Nunito Sans"/>
                <a:ea typeface="Nunito Sans"/>
                <a:cs typeface="Nunito Sans"/>
                <a:sym typeface="Nunito Sans"/>
              </a:defRPr>
            </a:lvl2pPr>
            <a:lvl3pPr lvl="2">
              <a:spcBef>
                <a:spcPts val="0"/>
              </a:spcBef>
              <a:spcAft>
                <a:spcPts val="0"/>
              </a:spcAft>
              <a:buSzPts val="1400"/>
              <a:buFont typeface="Nunito Sans"/>
              <a:buNone/>
              <a:defRPr>
                <a:latin typeface="Nunito Sans"/>
                <a:ea typeface="Nunito Sans"/>
                <a:cs typeface="Nunito Sans"/>
                <a:sym typeface="Nunito Sans"/>
              </a:defRPr>
            </a:lvl3pPr>
            <a:lvl4pPr lvl="3">
              <a:spcBef>
                <a:spcPts val="0"/>
              </a:spcBef>
              <a:spcAft>
                <a:spcPts val="0"/>
              </a:spcAft>
              <a:buSzPts val="1400"/>
              <a:buFont typeface="Nunito Sans"/>
              <a:buNone/>
              <a:defRPr>
                <a:latin typeface="Nunito Sans"/>
                <a:ea typeface="Nunito Sans"/>
                <a:cs typeface="Nunito Sans"/>
                <a:sym typeface="Nunito Sans"/>
              </a:defRPr>
            </a:lvl4pPr>
            <a:lvl5pPr lvl="4">
              <a:spcBef>
                <a:spcPts val="0"/>
              </a:spcBef>
              <a:spcAft>
                <a:spcPts val="0"/>
              </a:spcAft>
              <a:buSzPts val="1400"/>
              <a:buFont typeface="Nunito Sans"/>
              <a:buNone/>
              <a:defRPr>
                <a:latin typeface="Nunito Sans"/>
                <a:ea typeface="Nunito Sans"/>
                <a:cs typeface="Nunito Sans"/>
                <a:sym typeface="Nunito Sans"/>
              </a:defRPr>
            </a:lvl5pPr>
            <a:lvl6pPr lvl="5">
              <a:spcBef>
                <a:spcPts val="0"/>
              </a:spcBef>
              <a:spcAft>
                <a:spcPts val="0"/>
              </a:spcAft>
              <a:buSzPts val="1400"/>
              <a:buFont typeface="Nunito Sans"/>
              <a:buNone/>
              <a:defRPr>
                <a:latin typeface="Nunito Sans"/>
                <a:ea typeface="Nunito Sans"/>
                <a:cs typeface="Nunito Sans"/>
                <a:sym typeface="Nunito Sans"/>
              </a:defRPr>
            </a:lvl6pPr>
            <a:lvl7pPr lvl="6">
              <a:spcBef>
                <a:spcPts val="0"/>
              </a:spcBef>
              <a:spcAft>
                <a:spcPts val="0"/>
              </a:spcAft>
              <a:buSzPts val="1400"/>
              <a:buFont typeface="Nunito Sans"/>
              <a:buNone/>
              <a:defRPr>
                <a:latin typeface="Nunito Sans"/>
                <a:ea typeface="Nunito Sans"/>
                <a:cs typeface="Nunito Sans"/>
                <a:sym typeface="Nunito Sans"/>
              </a:defRPr>
            </a:lvl7pPr>
            <a:lvl8pPr lvl="7">
              <a:spcBef>
                <a:spcPts val="0"/>
              </a:spcBef>
              <a:spcAft>
                <a:spcPts val="0"/>
              </a:spcAft>
              <a:buSzPts val="1400"/>
              <a:buFont typeface="Nunito Sans"/>
              <a:buNone/>
              <a:defRPr>
                <a:latin typeface="Nunito Sans"/>
                <a:ea typeface="Nunito Sans"/>
                <a:cs typeface="Nunito Sans"/>
                <a:sym typeface="Nunito Sans"/>
              </a:defRPr>
            </a:lvl8pPr>
            <a:lvl9pPr lvl="8">
              <a:spcBef>
                <a:spcPts val="0"/>
              </a:spcBef>
              <a:spcAft>
                <a:spcPts val="0"/>
              </a:spcAft>
              <a:buSzPts val="1400"/>
              <a:buFont typeface="Nunito Sans"/>
              <a:buNone/>
              <a:defRPr>
                <a:latin typeface="Nunito Sans"/>
                <a:ea typeface="Nunito Sans"/>
                <a:cs typeface="Nunito Sans"/>
                <a:sym typeface="Nunito Sans"/>
              </a:defRPr>
            </a:lvl9pPr>
          </a:lstStyle>
          <a:p/>
        </p:txBody>
      </p:sp>
      <p:sp>
        <p:nvSpPr>
          <p:cNvPr id="56" name="Google Shape;56;p13"/>
          <p:cNvSpPr/>
          <p:nvPr/>
        </p:nvSpPr>
        <p:spPr>
          <a:xfrm>
            <a:off x="4453700" y="0"/>
            <a:ext cx="4698208" cy="5143488"/>
          </a:xfrm>
          <a:custGeom>
            <a:rect b="b" l="l" r="r" t="t"/>
            <a:pathLst>
              <a:path extrusionOk="0" h="160734" w="146819">
                <a:moveTo>
                  <a:pt x="0" y="0"/>
                </a:moveTo>
                <a:lnTo>
                  <a:pt x="1600" y="1079"/>
                </a:lnTo>
                <a:lnTo>
                  <a:pt x="3200" y="2121"/>
                </a:lnTo>
                <a:lnTo>
                  <a:pt x="4800" y="3088"/>
                </a:lnTo>
                <a:lnTo>
                  <a:pt x="6362" y="4056"/>
                </a:lnTo>
                <a:lnTo>
                  <a:pt x="9376" y="5804"/>
                </a:lnTo>
                <a:lnTo>
                  <a:pt x="12204" y="7367"/>
                </a:lnTo>
                <a:lnTo>
                  <a:pt x="15292" y="9004"/>
                </a:lnTo>
                <a:lnTo>
                  <a:pt x="18306" y="10530"/>
                </a:lnTo>
                <a:lnTo>
                  <a:pt x="21282" y="11981"/>
                </a:lnTo>
                <a:lnTo>
                  <a:pt x="24222" y="13320"/>
                </a:lnTo>
                <a:lnTo>
                  <a:pt x="27087" y="14622"/>
                </a:lnTo>
                <a:lnTo>
                  <a:pt x="29915" y="15813"/>
                </a:lnTo>
                <a:lnTo>
                  <a:pt x="32705" y="16929"/>
                </a:lnTo>
                <a:lnTo>
                  <a:pt x="35496" y="17934"/>
                </a:lnTo>
                <a:lnTo>
                  <a:pt x="38733" y="19087"/>
                </a:lnTo>
                <a:lnTo>
                  <a:pt x="40332" y="19608"/>
                </a:lnTo>
                <a:lnTo>
                  <a:pt x="41932" y="20092"/>
                </a:lnTo>
                <a:lnTo>
                  <a:pt x="43495" y="20538"/>
                </a:lnTo>
                <a:lnTo>
                  <a:pt x="45058" y="20985"/>
                </a:lnTo>
                <a:lnTo>
                  <a:pt x="46620" y="21394"/>
                </a:lnTo>
                <a:lnTo>
                  <a:pt x="48183" y="21803"/>
                </a:lnTo>
                <a:lnTo>
                  <a:pt x="49709" y="22138"/>
                </a:lnTo>
                <a:lnTo>
                  <a:pt x="51271" y="22473"/>
                </a:lnTo>
                <a:lnTo>
                  <a:pt x="52797" y="22771"/>
                </a:lnTo>
                <a:lnTo>
                  <a:pt x="54322" y="23068"/>
                </a:lnTo>
                <a:lnTo>
                  <a:pt x="55811" y="23292"/>
                </a:lnTo>
                <a:lnTo>
                  <a:pt x="57336" y="23515"/>
                </a:lnTo>
                <a:lnTo>
                  <a:pt x="58824" y="23738"/>
                </a:lnTo>
                <a:lnTo>
                  <a:pt x="60350" y="23887"/>
                </a:lnTo>
                <a:lnTo>
                  <a:pt x="64591" y="24185"/>
                </a:lnTo>
                <a:lnTo>
                  <a:pt x="68759" y="24371"/>
                </a:lnTo>
                <a:lnTo>
                  <a:pt x="72926" y="24482"/>
                </a:lnTo>
                <a:lnTo>
                  <a:pt x="77019" y="24519"/>
                </a:lnTo>
                <a:lnTo>
                  <a:pt x="80070" y="24519"/>
                </a:lnTo>
                <a:lnTo>
                  <a:pt x="83121" y="24445"/>
                </a:lnTo>
                <a:lnTo>
                  <a:pt x="86134" y="24333"/>
                </a:lnTo>
                <a:lnTo>
                  <a:pt x="89111" y="24185"/>
                </a:lnTo>
                <a:lnTo>
                  <a:pt x="92087" y="23961"/>
                </a:lnTo>
                <a:lnTo>
                  <a:pt x="94990" y="23738"/>
                </a:lnTo>
                <a:lnTo>
                  <a:pt x="97929" y="23440"/>
                </a:lnTo>
                <a:lnTo>
                  <a:pt x="100794" y="23106"/>
                </a:lnTo>
                <a:lnTo>
                  <a:pt x="103659" y="22733"/>
                </a:lnTo>
                <a:lnTo>
                  <a:pt x="106487" y="22324"/>
                </a:lnTo>
                <a:lnTo>
                  <a:pt x="109314" y="21878"/>
                </a:lnTo>
                <a:lnTo>
                  <a:pt x="112068" y="21357"/>
                </a:lnTo>
                <a:lnTo>
                  <a:pt x="114821" y="20836"/>
                </a:lnTo>
                <a:lnTo>
                  <a:pt x="117574" y="20241"/>
                </a:lnTo>
                <a:lnTo>
                  <a:pt x="120253" y="19608"/>
                </a:lnTo>
                <a:lnTo>
                  <a:pt x="122932" y="18938"/>
                </a:lnTo>
                <a:lnTo>
                  <a:pt x="124978" y="18380"/>
                </a:lnTo>
                <a:lnTo>
                  <a:pt x="127062" y="17785"/>
                </a:lnTo>
                <a:lnTo>
                  <a:pt x="129108" y="17152"/>
                </a:lnTo>
                <a:lnTo>
                  <a:pt x="131118" y="16520"/>
                </a:lnTo>
                <a:lnTo>
                  <a:pt x="131973" y="18678"/>
                </a:lnTo>
                <a:lnTo>
                  <a:pt x="132755" y="20873"/>
                </a:lnTo>
                <a:lnTo>
                  <a:pt x="133462" y="23106"/>
                </a:lnTo>
                <a:lnTo>
                  <a:pt x="134131" y="25338"/>
                </a:lnTo>
                <a:lnTo>
                  <a:pt x="134764" y="27608"/>
                </a:lnTo>
                <a:lnTo>
                  <a:pt x="135322" y="29914"/>
                </a:lnTo>
                <a:lnTo>
                  <a:pt x="135843" y="32258"/>
                </a:lnTo>
                <a:lnTo>
                  <a:pt x="136289" y="34602"/>
                </a:lnTo>
                <a:lnTo>
                  <a:pt x="136550" y="36128"/>
                </a:lnTo>
                <a:lnTo>
                  <a:pt x="136810" y="37691"/>
                </a:lnTo>
                <a:lnTo>
                  <a:pt x="137034" y="39291"/>
                </a:lnTo>
                <a:lnTo>
                  <a:pt x="137220" y="40890"/>
                </a:lnTo>
                <a:lnTo>
                  <a:pt x="137406" y="42490"/>
                </a:lnTo>
                <a:lnTo>
                  <a:pt x="137554" y="44090"/>
                </a:lnTo>
                <a:lnTo>
                  <a:pt x="137666" y="45727"/>
                </a:lnTo>
                <a:lnTo>
                  <a:pt x="137778" y="47364"/>
                </a:lnTo>
                <a:lnTo>
                  <a:pt x="137852" y="49002"/>
                </a:lnTo>
                <a:lnTo>
                  <a:pt x="137889" y="50639"/>
                </a:lnTo>
                <a:lnTo>
                  <a:pt x="137927" y="52313"/>
                </a:lnTo>
                <a:lnTo>
                  <a:pt x="137964" y="54024"/>
                </a:lnTo>
                <a:lnTo>
                  <a:pt x="137927" y="55699"/>
                </a:lnTo>
                <a:lnTo>
                  <a:pt x="137889" y="57410"/>
                </a:lnTo>
                <a:lnTo>
                  <a:pt x="137852" y="59122"/>
                </a:lnTo>
                <a:lnTo>
                  <a:pt x="137778" y="60833"/>
                </a:lnTo>
                <a:lnTo>
                  <a:pt x="137666" y="62582"/>
                </a:lnTo>
                <a:lnTo>
                  <a:pt x="137517" y="64331"/>
                </a:lnTo>
                <a:lnTo>
                  <a:pt x="137182" y="67865"/>
                </a:lnTo>
                <a:lnTo>
                  <a:pt x="136773" y="71400"/>
                </a:lnTo>
                <a:lnTo>
                  <a:pt x="136252" y="75009"/>
                </a:lnTo>
                <a:lnTo>
                  <a:pt x="135657" y="78655"/>
                </a:lnTo>
                <a:lnTo>
                  <a:pt x="134950" y="82339"/>
                </a:lnTo>
                <a:lnTo>
                  <a:pt x="134169" y="86060"/>
                </a:lnTo>
                <a:lnTo>
                  <a:pt x="133276" y="89818"/>
                </a:lnTo>
                <a:lnTo>
                  <a:pt x="132494" y="92869"/>
                </a:lnTo>
                <a:lnTo>
                  <a:pt x="131676" y="95920"/>
                </a:lnTo>
                <a:lnTo>
                  <a:pt x="130783" y="99008"/>
                </a:lnTo>
                <a:lnTo>
                  <a:pt x="129853" y="102133"/>
                </a:lnTo>
                <a:lnTo>
                  <a:pt x="128811" y="105258"/>
                </a:lnTo>
                <a:lnTo>
                  <a:pt x="127769" y="108384"/>
                </a:lnTo>
                <a:lnTo>
                  <a:pt x="126653" y="111546"/>
                </a:lnTo>
                <a:lnTo>
                  <a:pt x="125462" y="114746"/>
                </a:lnTo>
                <a:lnTo>
                  <a:pt x="124197" y="117946"/>
                </a:lnTo>
                <a:lnTo>
                  <a:pt x="122932" y="121183"/>
                </a:lnTo>
                <a:lnTo>
                  <a:pt x="121555" y="124420"/>
                </a:lnTo>
                <a:lnTo>
                  <a:pt x="120142" y="127657"/>
                </a:lnTo>
                <a:lnTo>
                  <a:pt x="118691" y="130931"/>
                </a:lnTo>
                <a:lnTo>
                  <a:pt x="117165" y="134243"/>
                </a:lnTo>
                <a:lnTo>
                  <a:pt x="115602" y="137517"/>
                </a:lnTo>
                <a:lnTo>
                  <a:pt x="113965" y="140865"/>
                </a:lnTo>
                <a:lnTo>
                  <a:pt x="112626" y="143507"/>
                </a:lnTo>
                <a:lnTo>
                  <a:pt x="111249" y="146149"/>
                </a:lnTo>
                <a:lnTo>
                  <a:pt x="109910" y="148716"/>
                </a:lnTo>
                <a:lnTo>
                  <a:pt x="108533" y="151209"/>
                </a:lnTo>
                <a:lnTo>
                  <a:pt x="107194" y="153665"/>
                </a:lnTo>
                <a:lnTo>
                  <a:pt x="105817" y="156083"/>
                </a:lnTo>
                <a:lnTo>
                  <a:pt x="103138" y="160734"/>
                </a:lnTo>
                <a:lnTo>
                  <a:pt x="103845" y="160734"/>
                </a:lnTo>
                <a:lnTo>
                  <a:pt x="106487" y="156158"/>
                </a:lnTo>
                <a:lnTo>
                  <a:pt x="107826" y="153776"/>
                </a:lnTo>
                <a:lnTo>
                  <a:pt x="109165" y="151358"/>
                </a:lnTo>
                <a:lnTo>
                  <a:pt x="110505" y="148865"/>
                </a:lnTo>
                <a:lnTo>
                  <a:pt x="111844" y="146335"/>
                </a:lnTo>
                <a:lnTo>
                  <a:pt x="113147" y="143768"/>
                </a:lnTo>
                <a:lnTo>
                  <a:pt x="114486" y="141126"/>
                </a:lnTo>
                <a:lnTo>
                  <a:pt x="116123" y="137815"/>
                </a:lnTo>
                <a:lnTo>
                  <a:pt x="117686" y="134503"/>
                </a:lnTo>
                <a:lnTo>
                  <a:pt x="119211" y="131192"/>
                </a:lnTo>
                <a:lnTo>
                  <a:pt x="120700" y="127917"/>
                </a:lnTo>
                <a:lnTo>
                  <a:pt x="122114" y="124643"/>
                </a:lnTo>
                <a:lnTo>
                  <a:pt x="123453" y="121406"/>
                </a:lnTo>
                <a:lnTo>
                  <a:pt x="124755" y="118169"/>
                </a:lnTo>
                <a:lnTo>
                  <a:pt x="126020" y="114969"/>
                </a:lnTo>
                <a:lnTo>
                  <a:pt x="127211" y="111770"/>
                </a:lnTo>
                <a:lnTo>
                  <a:pt x="128327" y="108607"/>
                </a:lnTo>
                <a:lnTo>
                  <a:pt x="129406" y="105444"/>
                </a:lnTo>
                <a:lnTo>
                  <a:pt x="130411" y="102282"/>
                </a:lnTo>
                <a:lnTo>
                  <a:pt x="131341" y="99194"/>
                </a:lnTo>
                <a:lnTo>
                  <a:pt x="132234" y="96106"/>
                </a:lnTo>
                <a:lnTo>
                  <a:pt x="133090" y="93017"/>
                </a:lnTo>
                <a:lnTo>
                  <a:pt x="133871" y="89966"/>
                </a:lnTo>
                <a:lnTo>
                  <a:pt x="134764" y="86208"/>
                </a:lnTo>
                <a:lnTo>
                  <a:pt x="135545" y="82451"/>
                </a:lnTo>
                <a:lnTo>
                  <a:pt x="136252" y="78767"/>
                </a:lnTo>
                <a:lnTo>
                  <a:pt x="136848" y="75121"/>
                </a:lnTo>
                <a:lnTo>
                  <a:pt x="137368" y="71475"/>
                </a:lnTo>
                <a:lnTo>
                  <a:pt x="137778" y="67903"/>
                </a:lnTo>
                <a:lnTo>
                  <a:pt x="138113" y="64368"/>
                </a:lnTo>
                <a:lnTo>
                  <a:pt x="138261" y="62619"/>
                </a:lnTo>
                <a:lnTo>
                  <a:pt x="138373" y="60871"/>
                </a:lnTo>
                <a:lnTo>
                  <a:pt x="138447" y="59122"/>
                </a:lnTo>
                <a:lnTo>
                  <a:pt x="138485" y="57410"/>
                </a:lnTo>
                <a:lnTo>
                  <a:pt x="138522" y="55699"/>
                </a:lnTo>
                <a:lnTo>
                  <a:pt x="138559" y="53987"/>
                </a:lnTo>
                <a:lnTo>
                  <a:pt x="138522" y="52313"/>
                </a:lnTo>
                <a:lnTo>
                  <a:pt x="138485" y="50639"/>
                </a:lnTo>
                <a:lnTo>
                  <a:pt x="138447" y="48964"/>
                </a:lnTo>
                <a:lnTo>
                  <a:pt x="138373" y="47327"/>
                </a:lnTo>
                <a:lnTo>
                  <a:pt x="138261" y="45653"/>
                </a:lnTo>
                <a:lnTo>
                  <a:pt x="138113" y="44016"/>
                </a:lnTo>
                <a:lnTo>
                  <a:pt x="137964" y="42416"/>
                </a:lnTo>
                <a:lnTo>
                  <a:pt x="137815" y="40816"/>
                </a:lnTo>
                <a:lnTo>
                  <a:pt x="137592" y="39216"/>
                </a:lnTo>
                <a:lnTo>
                  <a:pt x="137368" y="37616"/>
                </a:lnTo>
                <a:lnTo>
                  <a:pt x="137145" y="36054"/>
                </a:lnTo>
                <a:lnTo>
                  <a:pt x="136885" y="34491"/>
                </a:lnTo>
                <a:lnTo>
                  <a:pt x="136401" y="32110"/>
                </a:lnTo>
                <a:lnTo>
                  <a:pt x="135917" y="29803"/>
                </a:lnTo>
                <a:lnTo>
                  <a:pt x="135359" y="27496"/>
                </a:lnTo>
                <a:lnTo>
                  <a:pt x="134727" y="25189"/>
                </a:lnTo>
                <a:lnTo>
                  <a:pt x="134057" y="22957"/>
                </a:lnTo>
                <a:lnTo>
                  <a:pt x="133313" y="20724"/>
                </a:lnTo>
                <a:lnTo>
                  <a:pt x="132532" y="18492"/>
                </a:lnTo>
                <a:lnTo>
                  <a:pt x="131676" y="16334"/>
                </a:lnTo>
                <a:lnTo>
                  <a:pt x="133648" y="15664"/>
                </a:lnTo>
                <a:lnTo>
                  <a:pt x="135545" y="14994"/>
                </a:lnTo>
                <a:lnTo>
                  <a:pt x="137480" y="14287"/>
                </a:lnTo>
                <a:lnTo>
                  <a:pt x="139378" y="13581"/>
                </a:lnTo>
                <a:lnTo>
                  <a:pt x="141238" y="12836"/>
                </a:lnTo>
                <a:lnTo>
                  <a:pt x="143136" y="12055"/>
                </a:lnTo>
                <a:lnTo>
                  <a:pt x="144996" y="11236"/>
                </a:lnTo>
                <a:lnTo>
                  <a:pt x="146819" y="10418"/>
                </a:lnTo>
                <a:lnTo>
                  <a:pt x="146819" y="9785"/>
                </a:lnTo>
                <a:lnTo>
                  <a:pt x="144959" y="10604"/>
                </a:lnTo>
                <a:lnTo>
                  <a:pt x="143061" y="11423"/>
                </a:lnTo>
                <a:lnTo>
                  <a:pt x="141164" y="12204"/>
                </a:lnTo>
                <a:lnTo>
                  <a:pt x="139266" y="12985"/>
                </a:lnTo>
                <a:lnTo>
                  <a:pt x="137331" y="13729"/>
                </a:lnTo>
                <a:lnTo>
                  <a:pt x="135396" y="14436"/>
                </a:lnTo>
                <a:lnTo>
                  <a:pt x="133424" y="15106"/>
                </a:lnTo>
                <a:lnTo>
                  <a:pt x="131453" y="15776"/>
                </a:lnTo>
                <a:lnTo>
                  <a:pt x="130597" y="13729"/>
                </a:lnTo>
                <a:lnTo>
                  <a:pt x="129667" y="11683"/>
                </a:lnTo>
                <a:lnTo>
                  <a:pt x="128699" y="9674"/>
                </a:lnTo>
                <a:lnTo>
                  <a:pt x="127695" y="7665"/>
                </a:lnTo>
                <a:lnTo>
                  <a:pt x="126616" y="5730"/>
                </a:lnTo>
                <a:lnTo>
                  <a:pt x="125499" y="3795"/>
                </a:lnTo>
                <a:lnTo>
                  <a:pt x="124309" y="1860"/>
                </a:lnTo>
                <a:lnTo>
                  <a:pt x="123081" y="0"/>
                </a:lnTo>
                <a:lnTo>
                  <a:pt x="122374" y="0"/>
                </a:lnTo>
                <a:lnTo>
                  <a:pt x="123639" y="1898"/>
                </a:lnTo>
                <a:lnTo>
                  <a:pt x="124830" y="3832"/>
                </a:lnTo>
                <a:lnTo>
                  <a:pt x="125946" y="5767"/>
                </a:lnTo>
                <a:lnTo>
                  <a:pt x="127062" y="7739"/>
                </a:lnTo>
                <a:lnTo>
                  <a:pt x="128104" y="9785"/>
                </a:lnTo>
                <a:lnTo>
                  <a:pt x="129071" y="11795"/>
                </a:lnTo>
                <a:lnTo>
                  <a:pt x="130001" y="13878"/>
                </a:lnTo>
                <a:lnTo>
                  <a:pt x="130894" y="15962"/>
                </a:lnTo>
                <a:lnTo>
                  <a:pt x="128885" y="16594"/>
                </a:lnTo>
                <a:lnTo>
                  <a:pt x="126876" y="17227"/>
                </a:lnTo>
                <a:lnTo>
                  <a:pt x="124830" y="17785"/>
                </a:lnTo>
                <a:lnTo>
                  <a:pt x="122783" y="18343"/>
                </a:lnTo>
                <a:lnTo>
                  <a:pt x="119211" y="19236"/>
                </a:lnTo>
                <a:lnTo>
                  <a:pt x="115602" y="20055"/>
                </a:lnTo>
                <a:lnTo>
                  <a:pt x="111956" y="20799"/>
                </a:lnTo>
                <a:lnTo>
                  <a:pt x="108273" y="21431"/>
                </a:lnTo>
                <a:lnTo>
                  <a:pt x="104515" y="22027"/>
                </a:lnTo>
                <a:lnTo>
                  <a:pt x="100719" y="22547"/>
                </a:lnTo>
                <a:lnTo>
                  <a:pt x="96887" y="22957"/>
                </a:lnTo>
                <a:lnTo>
                  <a:pt x="93018" y="23292"/>
                </a:lnTo>
                <a:lnTo>
                  <a:pt x="89074" y="23589"/>
                </a:lnTo>
                <a:lnTo>
                  <a:pt x="85093" y="23775"/>
                </a:lnTo>
                <a:lnTo>
                  <a:pt x="81074" y="23887"/>
                </a:lnTo>
                <a:lnTo>
                  <a:pt x="77019" y="23924"/>
                </a:lnTo>
                <a:lnTo>
                  <a:pt x="72926" y="23887"/>
                </a:lnTo>
                <a:lnTo>
                  <a:pt x="68796" y="23775"/>
                </a:lnTo>
                <a:lnTo>
                  <a:pt x="64629" y="23589"/>
                </a:lnTo>
                <a:lnTo>
                  <a:pt x="60387" y="23292"/>
                </a:lnTo>
                <a:lnTo>
                  <a:pt x="57634" y="22957"/>
                </a:lnTo>
                <a:lnTo>
                  <a:pt x="54880" y="22547"/>
                </a:lnTo>
                <a:lnTo>
                  <a:pt x="52090" y="22027"/>
                </a:lnTo>
                <a:lnTo>
                  <a:pt x="49262" y="21431"/>
                </a:lnTo>
                <a:lnTo>
                  <a:pt x="46434" y="20761"/>
                </a:lnTo>
                <a:lnTo>
                  <a:pt x="43569" y="19980"/>
                </a:lnTo>
                <a:lnTo>
                  <a:pt x="40667" y="19087"/>
                </a:lnTo>
                <a:lnTo>
                  <a:pt x="37728" y="18120"/>
                </a:lnTo>
                <a:lnTo>
                  <a:pt x="34714" y="17041"/>
                </a:lnTo>
                <a:lnTo>
                  <a:pt x="31700" y="15887"/>
                </a:lnTo>
                <a:lnTo>
                  <a:pt x="28649" y="14622"/>
                </a:lnTo>
                <a:lnTo>
                  <a:pt x="25524" y="13283"/>
                </a:lnTo>
                <a:lnTo>
                  <a:pt x="22324" y="11832"/>
                </a:lnTo>
                <a:lnTo>
                  <a:pt x="19124" y="10269"/>
                </a:lnTo>
                <a:lnTo>
                  <a:pt x="15813" y="8595"/>
                </a:lnTo>
                <a:lnTo>
                  <a:pt x="12464" y="6846"/>
                </a:lnTo>
                <a:lnTo>
                  <a:pt x="9823" y="5358"/>
                </a:lnTo>
                <a:lnTo>
                  <a:pt x="6995" y="3721"/>
                </a:lnTo>
                <a:lnTo>
                  <a:pt x="5544" y="2865"/>
                </a:lnTo>
                <a:lnTo>
                  <a:pt x="4056" y="1935"/>
                </a:lnTo>
                <a:lnTo>
                  <a:pt x="2567" y="1005"/>
                </a:lnTo>
                <a:lnTo>
                  <a:pt x="10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57" name="Google Shape;57;p13"/>
          <p:cNvPicPr preferRelativeResize="0"/>
          <p:nvPr/>
        </p:nvPicPr>
        <p:blipFill rotWithShape="1">
          <a:blip r:embed="rId4">
            <a:alphaModFix/>
          </a:blip>
          <a:srcRect b="0" l="55738" r="0" t="39434"/>
          <a:stretch/>
        </p:blipFill>
        <p:spPr>
          <a:xfrm>
            <a:off x="0" y="0"/>
            <a:ext cx="3589874" cy="4912326"/>
          </a:xfrm>
          <a:prstGeom prst="rect">
            <a:avLst/>
          </a:prstGeom>
          <a:noFill/>
          <a:ln>
            <a:noFill/>
          </a:ln>
        </p:spPr>
      </p:pic>
      <p:pic>
        <p:nvPicPr>
          <p:cNvPr id="58" name="Google Shape;58;p13"/>
          <p:cNvPicPr preferRelativeResize="0"/>
          <p:nvPr/>
        </p:nvPicPr>
        <p:blipFill rotWithShape="1">
          <a:blip r:embed="rId2">
            <a:alphaModFix/>
          </a:blip>
          <a:srcRect b="0" l="0" r="0" t="53791"/>
          <a:stretch/>
        </p:blipFill>
        <p:spPr>
          <a:xfrm>
            <a:off x="661926" y="0"/>
            <a:ext cx="4236652" cy="2376699"/>
          </a:xfrm>
          <a:prstGeom prst="rect">
            <a:avLst/>
          </a:prstGeom>
          <a:noFill/>
          <a:ln>
            <a:noFill/>
          </a:ln>
        </p:spPr>
      </p:pic>
      <p:sp>
        <p:nvSpPr>
          <p:cNvPr id="59" name="Google Shape;59;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BLANK_2">
    <p:bg>
      <p:bgPr>
        <a:solidFill>
          <a:schemeClr val="lt1"/>
        </a:solidFill>
      </p:bgPr>
    </p:bg>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2">
            <a:alphaModFix/>
          </a:blip>
          <a:srcRect b="0" l="0" r="49302" t="53791"/>
          <a:stretch/>
        </p:blipFill>
        <p:spPr>
          <a:xfrm>
            <a:off x="6996180" y="-1"/>
            <a:ext cx="2147827" cy="2376699"/>
          </a:xfrm>
          <a:prstGeom prst="rect">
            <a:avLst/>
          </a:prstGeom>
          <a:noFill/>
          <a:ln>
            <a:noFill/>
          </a:ln>
        </p:spPr>
      </p:pic>
      <p:sp>
        <p:nvSpPr>
          <p:cNvPr id="62" name="Google Shape;62;p14"/>
          <p:cNvSpPr/>
          <p:nvPr/>
        </p:nvSpPr>
        <p:spPr>
          <a:xfrm rot="7601886">
            <a:off x="1184700" y="-2992710"/>
            <a:ext cx="11804607" cy="6869923"/>
          </a:xfrm>
          <a:custGeom>
            <a:rect b="b" l="l" r="r" t="t"/>
            <a:pathLst>
              <a:path extrusionOk="0" h="19489" w="33488">
                <a:moveTo>
                  <a:pt x="0" y="5480"/>
                </a:moveTo>
                <a:cubicBezTo>
                  <a:pt x="4083" y="3995"/>
                  <a:pt x="8956" y="3778"/>
                  <a:pt x="13034" y="5280"/>
                </a:cubicBezTo>
                <a:cubicBezTo>
                  <a:pt x="17705" y="7000"/>
                  <a:pt x="22916" y="16554"/>
                  <a:pt x="18649" y="19116"/>
                </a:cubicBezTo>
                <a:cubicBezTo>
                  <a:pt x="14717" y="21477"/>
                  <a:pt x="11737" y="9928"/>
                  <a:pt x="14237" y="6082"/>
                </a:cubicBezTo>
                <a:cubicBezTo>
                  <a:pt x="17901" y="445"/>
                  <a:pt x="26769" y="-175"/>
                  <a:pt x="33488" y="66"/>
                </a:cubicBezTo>
              </a:path>
            </a:pathLst>
          </a:custGeom>
          <a:noFill/>
          <a:ln>
            <a:noFill/>
          </a:ln>
        </p:spPr>
      </p:sp>
      <p:pic>
        <p:nvPicPr>
          <p:cNvPr id="63" name="Google Shape;63;p14"/>
          <p:cNvPicPr preferRelativeResize="0"/>
          <p:nvPr/>
        </p:nvPicPr>
        <p:blipFill rotWithShape="1">
          <a:blip r:embed="rId3">
            <a:alphaModFix/>
          </a:blip>
          <a:srcRect b="67899" l="18883" r="0" t="0"/>
          <a:stretch/>
        </p:blipFill>
        <p:spPr>
          <a:xfrm>
            <a:off x="0" y="2451450"/>
            <a:ext cx="6802801" cy="2692049"/>
          </a:xfrm>
          <a:prstGeom prst="rect">
            <a:avLst/>
          </a:prstGeom>
          <a:noFill/>
          <a:ln>
            <a:noFill/>
          </a:ln>
        </p:spPr>
      </p:pic>
      <p:sp>
        <p:nvSpPr>
          <p:cNvPr id="64" name="Google Shape;64;p14"/>
          <p:cNvSpPr txBox="1"/>
          <p:nvPr>
            <p:ph type="title"/>
          </p:nvPr>
        </p:nvSpPr>
        <p:spPr>
          <a:xfrm>
            <a:off x="1230200" y="1601068"/>
            <a:ext cx="6683700" cy="1726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None/>
              <a:defRPr sz="5400"/>
            </a:lvl1pPr>
            <a:lvl2pPr lvl="1" algn="ctr">
              <a:lnSpc>
                <a:spcPct val="115000"/>
              </a:lnSpc>
              <a:spcBef>
                <a:spcPts val="0"/>
              </a:spcBef>
              <a:spcAft>
                <a:spcPts val="0"/>
              </a:spcAft>
              <a:buNone/>
              <a:defRPr sz="4800">
                <a:latin typeface="Poppins SemiBold"/>
                <a:ea typeface="Poppins SemiBold"/>
                <a:cs typeface="Poppins SemiBold"/>
                <a:sym typeface="Poppins SemiBold"/>
              </a:defRPr>
            </a:lvl2pPr>
            <a:lvl3pPr lvl="2" algn="ctr">
              <a:lnSpc>
                <a:spcPct val="115000"/>
              </a:lnSpc>
              <a:spcBef>
                <a:spcPts val="0"/>
              </a:spcBef>
              <a:spcAft>
                <a:spcPts val="0"/>
              </a:spcAft>
              <a:buNone/>
              <a:defRPr sz="4800">
                <a:latin typeface="Poppins SemiBold"/>
                <a:ea typeface="Poppins SemiBold"/>
                <a:cs typeface="Poppins SemiBold"/>
                <a:sym typeface="Poppins SemiBold"/>
              </a:defRPr>
            </a:lvl3pPr>
            <a:lvl4pPr lvl="3" algn="ctr">
              <a:lnSpc>
                <a:spcPct val="115000"/>
              </a:lnSpc>
              <a:spcBef>
                <a:spcPts val="0"/>
              </a:spcBef>
              <a:spcAft>
                <a:spcPts val="0"/>
              </a:spcAft>
              <a:buNone/>
              <a:defRPr sz="4800">
                <a:latin typeface="Poppins SemiBold"/>
                <a:ea typeface="Poppins SemiBold"/>
                <a:cs typeface="Poppins SemiBold"/>
                <a:sym typeface="Poppins SemiBold"/>
              </a:defRPr>
            </a:lvl4pPr>
            <a:lvl5pPr lvl="4" algn="ctr">
              <a:lnSpc>
                <a:spcPct val="115000"/>
              </a:lnSpc>
              <a:spcBef>
                <a:spcPts val="0"/>
              </a:spcBef>
              <a:spcAft>
                <a:spcPts val="0"/>
              </a:spcAft>
              <a:buNone/>
              <a:defRPr sz="4800">
                <a:latin typeface="Poppins SemiBold"/>
                <a:ea typeface="Poppins SemiBold"/>
                <a:cs typeface="Poppins SemiBold"/>
                <a:sym typeface="Poppins SemiBold"/>
              </a:defRPr>
            </a:lvl5pPr>
            <a:lvl6pPr lvl="5" algn="ctr">
              <a:lnSpc>
                <a:spcPct val="115000"/>
              </a:lnSpc>
              <a:spcBef>
                <a:spcPts val="0"/>
              </a:spcBef>
              <a:spcAft>
                <a:spcPts val="0"/>
              </a:spcAft>
              <a:buNone/>
              <a:defRPr sz="4800">
                <a:latin typeface="Poppins SemiBold"/>
                <a:ea typeface="Poppins SemiBold"/>
                <a:cs typeface="Poppins SemiBold"/>
                <a:sym typeface="Poppins SemiBold"/>
              </a:defRPr>
            </a:lvl6pPr>
            <a:lvl7pPr lvl="6" algn="ctr">
              <a:lnSpc>
                <a:spcPct val="115000"/>
              </a:lnSpc>
              <a:spcBef>
                <a:spcPts val="0"/>
              </a:spcBef>
              <a:spcAft>
                <a:spcPts val="0"/>
              </a:spcAft>
              <a:buNone/>
              <a:defRPr sz="4800">
                <a:latin typeface="Poppins SemiBold"/>
                <a:ea typeface="Poppins SemiBold"/>
                <a:cs typeface="Poppins SemiBold"/>
                <a:sym typeface="Poppins SemiBold"/>
              </a:defRPr>
            </a:lvl7pPr>
            <a:lvl8pPr lvl="7" algn="ctr">
              <a:lnSpc>
                <a:spcPct val="115000"/>
              </a:lnSpc>
              <a:spcBef>
                <a:spcPts val="0"/>
              </a:spcBef>
              <a:spcAft>
                <a:spcPts val="0"/>
              </a:spcAft>
              <a:buNone/>
              <a:defRPr sz="4800">
                <a:latin typeface="Poppins SemiBold"/>
                <a:ea typeface="Poppins SemiBold"/>
                <a:cs typeface="Poppins SemiBold"/>
                <a:sym typeface="Poppins SemiBold"/>
              </a:defRPr>
            </a:lvl8pPr>
            <a:lvl9pPr lvl="8" algn="ctr">
              <a:lnSpc>
                <a:spcPct val="115000"/>
              </a:lnSpc>
              <a:spcBef>
                <a:spcPts val="0"/>
              </a:spcBef>
              <a:spcAft>
                <a:spcPts val="0"/>
              </a:spcAft>
              <a:buNone/>
              <a:defRPr sz="4800">
                <a:latin typeface="Poppins SemiBold"/>
                <a:ea typeface="Poppins SemiBold"/>
                <a:cs typeface="Poppins SemiBold"/>
                <a:sym typeface="Poppins SemiBold"/>
              </a:defRPr>
            </a:lvl9pPr>
          </a:lstStyle>
          <a:p/>
        </p:txBody>
      </p:sp>
      <p:sp>
        <p:nvSpPr>
          <p:cNvPr id="65" name="Google Shape;65;p14"/>
          <p:cNvSpPr txBox="1"/>
          <p:nvPr>
            <p:ph idx="1" type="subTitle"/>
          </p:nvPr>
        </p:nvSpPr>
        <p:spPr>
          <a:xfrm>
            <a:off x="2423700" y="1121975"/>
            <a:ext cx="4346700" cy="452700"/>
          </a:xfrm>
          <a:prstGeom prst="rect">
            <a:avLst/>
          </a:prstGeom>
        </p:spPr>
        <p:txBody>
          <a:bodyPr anchorCtr="0" anchor="b" bIns="91425" lIns="91425" spcFirstLastPara="1" rIns="91425" wrap="square" tIns="91425">
            <a:normAutofit/>
          </a:bodyPr>
          <a:lstStyle>
            <a:lvl1pPr lvl="0" algn="ctr">
              <a:spcBef>
                <a:spcPts val="0"/>
              </a:spcBef>
              <a:spcAft>
                <a:spcPts val="0"/>
              </a:spcAft>
              <a:buSzPts val="1800"/>
              <a:buFont typeface="Nunito Sans"/>
              <a:buNone/>
              <a:defRPr>
                <a:latin typeface="Nunito Sans"/>
                <a:ea typeface="Nunito Sans"/>
                <a:cs typeface="Nunito Sans"/>
                <a:sym typeface="Nunito Sans"/>
              </a:defRPr>
            </a:lvl1pPr>
            <a:lvl2pPr lvl="1">
              <a:spcBef>
                <a:spcPts val="0"/>
              </a:spcBef>
              <a:spcAft>
                <a:spcPts val="0"/>
              </a:spcAft>
              <a:buSzPts val="1400"/>
              <a:buFont typeface="Nunito Sans"/>
              <a:buNone/>
              <a:defRPr>
                <a:latin typeface="Nunito Sans"/>
                <a:ea typeface="Nunito Sans"/>
                <a:cs typeface="Nunito Sans"/>
                <a:sym typeface="Nunito Sans"/>
              </a:defRPr>
            </a:lvl2pPr>
            <a:lvl3pPr lvl="2">
              <a:spcBef>
                <a:spcPts val="0"/>
              </a:spcBef>
              <a:spcAft>
                <a:spcPts val="0"/>
              </a:spcAft>
              <a:buSzPts val="1400"/>
              <a:buFont typeface="Nunito Sans"/>
              <a:buNone/>
              <a:defRPr>
                <a:latin typeface="Nunito Sans"/>
                <a:ea typeface="Nunito Sans"/>
                <a:cs typeface="Nunito Sans"/>
                <a:sym typeface="Nunito Sans"/>
              </a:defRPr>
            </a:lvl3pPr>
            <a:lvl4pPr lvl="3">
              <a:spcBef>
                <a:spcPts val="0"/>
              </a:spcBef>
              <a:spcAft>
                <a:spcPts val="0"/>
              </a:spcAft>
              <a:buSzPts val="1400"/>
              <a:buFont typeface="Nunito Sans"/>
              <a:buNone/>
              <a:defRPr>
                <a:latin typeface="Nunito Sans"/>
                <a:ea typeface="Nunito Sans"/>
                <a:cs typeface="Nunito Sans"/>
                <a:sym typeface="Nunito Sans"/>
              </a:defRPr>
            </a:lvl4pPr>
            <a:lvl5pPr lvl="4">
              <a:spcBef>
                <a:spcPts val="0"/>
              </a:spcBef>
              <a:spcAft>
                <a:spcPts val="0"/>
              </a:spcAft>
              <a:buSzPts val="1400"/>
              <a:buFont typeface="Nunito Sans"/>
              <a:buNone/>
              <a:defRPr>
                <a:latin typeface="Nunito Sans"/>
                <a:ea typeface="Nunito Sans"/>
                <a:cs typeface="Nunito Sans"/>
                <a:sym typeface="Nunito Sans"/>
              </a:defRPr>
            </a:lvl5pPr>
            <a:lvl6pPr lvl="5">
              <a:spcBef>
                <a:spcPts val="0"/>
              </a:spcBef>
              <a:spcAft>
                <a:spcPts val="0"/>
              </a:spcAft>
              <a:buSzPts val="1400"/>
              <a:buFont typeface="Nunito Sans"/>
              <a:buNone/>
              <a:defRPr>
                <a:latin typeface="Nunito Sans"/>
                <a:ea typeface="Nunito Sans"/>
                <a:cs typeface="Nunito Sans"/>
                <a:sym typeface="Nunito Sans"/>
              </a:defRPr>
            </a:lvl6pPr>
            <a:lvl7pPr lvl="6">
              <a:spcBef>
                <a:spcPts val="0"/>
              </a:spcBef>
              <a:spcAft>
                <a:spcPts val="0"/>
              </a:spcAft>
              <a:buSzPts val="1400"/>
              <a:buFont typeface="Nunito Sans"/>
              <a:buNone/>
              <a:defRPr>
                <a:latin typeface="Nunito Sans"/>
                <a:ea typeface="Nunito Sans"/>
                <a:cs typeface="Nunito Sans"/>
                <a:sym typeface="Nunito Sans"/>
              </a:defRPr>
            </a:lvl7pPr>
            <a:lvl8pPr lvl="7">
              <a:spcBef>
                <a:spcPts val="0"/>
              </a:spcBef>
              <a:spcAft>
                <a:spcPts val="0"/>
              </a:spcAft>
              <a:buSzPts val="1400"/>
              <a:buFont typeface="Nunito Sans"/>
              <a:buNone/>
              <a:defRPr>
                <a:latin typeface="Nunito Sans"/>
                <a:ea typeface="Nunito Sans"/>
                <a:cs typeface="Nunito Sans"/>
                <a:sym typeface="Nunito Sans"/>
              </a:defRPr>
            </a:lvl8pPr>
            <a:lvl9pPr lvl="8">
              <a:spcBef>
                <a:spcPts val="0"/>
              </a:spcBef>
              <a:spcAft>
                <a:spcPts val="0"/>
              </a:spcAft>
              <a:buSzPts val="1400"/>
              <a:buFont typeface="Nunito Sans"/>
              <a:buNone/>
              <a:defRPr>
                <a:latin typeface="Nunito Sans"/>
                <a:ea typeface="Nunito Sans"/>
                <a:cs typeface="Nunito Sans"/>
                <a:sym typeface="Nunito Sans"/>
              </a:defRPr>
            </a:lvl9pPr>
          </a:lstStyle>
          <a:p/>
        </p:txBody>
      </p:sp>
      <p:sp>
        <p:nvSpPr>
          <p:cNvPr id="66" name="Google Shape;66;p14"/>
          <p:cNvSpPr/>
          <p:nvPr/>
        </p:nvSpPr>
        <p:spPr>
          <a:xfrm>
            <a:off x="4453700" y="0"/>
            <a:ext cx="4698208" cy="5143488"/>
          </a:xfrm>
          <a:custGeom>
            <a:rect b="b" l="l" r="r" t="t"/>
            <a:pathLst>
              <a:path extrusionOk="0" h="160734" w="146819">
                <a:moveTo>
                  <a:pt x="0" y="0"/>
                </a:moveTo>
                <a:lnTo>
                  <a:pt x="1600" y="1079"/>
                </a:lnTo>
                <a:lnTo>
                  <a:pt x="3200" y="2121"/>
                </a:lnTo>
                <a:lnTo>
                  <a:pt x="4800" y="3088"/>
                </a:lnTo>
                <a:lnTo>
                  <a:pt x="6362" y="4056"/>
                </a:lnTo>
                <a:lnTo>
                  <a:pt x="9376" y="5804"/>
                </a:lnTo>
                <a:lnTo>
                  <a:pt x="12204" y="7367"/>
                </a:lnTo>
                <a:lnTo>
                  <a:pt x="15292" y="9004"/>
                </a:lnTo>
                <a:lnTo>
                  <a:pt x="18306" y="10530"/>
                </a:lnTo>
                <a:lnTo>
                  <a:pt x="21282" y="11981"/>
                </a:lnTo>
                <a:lnTo>
                  <a:pt x="24222" y="13320"/>
                </a:lnTo>
                <a:lnTo>
                  <a:pt x="27087" y="14622"/>
                </a:lnTo>
                <a:lnTo>
                  <a:pt x="29915" y="15813"/>
                </a:lnTo>
                <a:lnTo>
                  <a:pt x="32705" y="16929"/>
                </a:lnTo>
                <a:lnTo>
                  <a:pt x="35496" y="17934"/>
                </a:lnTo>
                <a:lnTo>
                  <a:pt x="38733" y="19087"/>
                </a:lnTo>
                <a:lnTo>
                  <a:pt x="40332" y="19608"/>
                </a:lnTo>
                <a:lnTo>
                  <a:pt x="41932" y="20092"/>
                </a:lnTo>
                <a:lnTo>
                  <a:pt x="43495" y="20538"/>
                </a:lnTo>
                <a:lnTo>
                  <a:pt x="45058" y="20985"/>
                </a:lnTo>
                <a:lnTo>
                  <a:pt x="46620" y="21394"/>
                </a:lnTo>
                <a:lnTo>
                  <a:pt x="48183" y="21803"/>
                </a:lnTo>
                <a:lnTo>
                  <a:pt x="49709" y="22138"/>
                </a:lnTo>
                <a:lnTo>
                  <a:pt x="51271" y="22473"/>
                </a:lnTo>
                <a:lnTo>
                  <a:pt x="52797" y="22771"/>
                </a:lnTo>
                <a:lnTo>
                  <a:pt x="54322" y="23068"/>
                </a:lnTo>
                <a:lnTo>
                  <a:pt x="55811" y="23292"/>
                </a:lnTo>
                <a:lnTo>
                  <a:pt x="57336" y="23515"/>
                </a:lnTo>
                <a:lnTo>
                  <a:pt x="58824" y="23738"/>
                </a:lnTo>
                <a:lnTo>
                  <a:pt x="60350" y="23887"/>
                </a:lnTo>
                <a:lnTo>
                  <a:pt x="64591" y="24185"/>
                </a:lnTo>
                <a:lnTo>
                  <a:pt x="68759" y="24371"/>
                </a:lnTo>
                <a:lnTo>
                  <a:pt x="72926" y="24482"/>
                </a:lnTo>
                <a:lnTo>
                  <a:pt x="77019" y="24519"/>
                </a:lnTo>
                <a:lnTo>
                  <a:pt x="80070" y="24519"/>
                </a:lnTo>
                <a:lnTo>
                  <a:pt x="83121" y="24445"/>
                </a:lnTo>
                <a:lnTo>
                  <a:pt x="86134" y="24333"/>
                </a:lnTo>
                <a:lnTo>
                  <a:pt x="89111" y="24185"/>
                </a:lnTo>
                <a:lnTo>
                  <a:pt x="92087" y="23961"/>
                </a:lnTo>
                <a:lnTo>
                  <a:pt x="94990" y="23738"/>
                </a:lnTo>
                <a:lnTo>
                  <a:pt x="97929" y="23440"/>
                </a:lnTo>
                <a:lnTo>
                  <a:pt x="100794" y="23106"/>
                </a:lnTo>
                <a:lnTo>
                  <a:pt x="103659" y="22733"/>
                </a:lnTo>
                <a:lnTo>
                  <a:pt x="106487" y="22324"/>
                </a:lnTo>
                <a:lnTo>
                  <a:pt x="109314" y="21878"/>
                </a:lnTo>
                <a:lnTo>
                  <a:pt x="112068" y="21357"/>
                </a:lnTo>
                <a:lnTo>
                  <a:pt x="114821" y="20836"/>
                </a:lnTo>
                <a:lnTo>
                  <a:pt x="117574" y="20241"/>
                </a:lnTo>
                <a:lnTo>
                  <a:pt x="120253" y="19608"/>
                </a:lnTo>
                <a:lnTo>
                  <a:pt x="122932" y="18938"/>
                </a:lnTo>
                <a:lnTo>
                  <a:pt x="124978" y="18380"/>
                </a:lnTo>
                <a:lnTo>
                  <a:pt x="127062" y="17785"/>
                </a:lnTo>
                <a:lnTo>
                  <a:pt x="129108" y="17152"/>
                </a:lnTo>
                <a:lnTo>
                  <a:pt x="131118" y="16520"/>
                </a:lnTo>
                <a:lnTo>
                  <a:pt x="131973" y="18678"/>
                </a:lnTo>
                <a:lnTo>
                  <a:pt x="132755" y="20873"/>
                </a:lnTo>
                <a:lnTo>
                  <a:pt x="133462" y="23106"/>
                </a:lnTo>
                <a:lnTo>
                  <a:pt x="134131" y="25338"/>
                </a:lnTo>
                <a:lnTo>
                  <a:pt x="134764" y="27608"/>
                </a:lnTo>
                <a:lnTo>
                  <a:pt x="135322" y="29914"/>
                </a:lnTo>
                <a:lnTo>
                  <a:pt x="135843" y="32258"/>
                </a:lnTo>
                <a:lnTo>
                  <a:pt x="136289" y="34602"/>
                </a:lnTo>
                <a:lnTo>
                  <a:pt x="136550" y="36128"/>
                </a:lnTo>
                <a:lnTo>
                  <a:pt x="136810" y="37691"/>
                </a:lnTo>
                <a:lnTo>
                  <a:pt x="137034" y="39291"/>
                </a:lnTo>
                <a:lnTo>
                  <a:pt x="137220" y="40890"/>
                </a:lnTo>
                <a:lnTo>
                  <a:pt x="137406" y="42490"/>
                </a:lnTo>
                <a:lnTo>
                  <a:pt x="137554" y="44090"/>
                </a:lnTo>
                <a:lnTo>
                  <a:pt x="137666" y="45727"/>
                </a:lnTo>
                <a:lnTo>
                  <a:pt x="137778" y="47364"/>
                </a:lnTo>
                <a:lnTo>
                  <a:pt x="137852" y="49002"/>
                </a:lnTo>
                <a:lnTo>
                  <a:pt x="137889" y="50639"/>
                </a:lnTo>
                <a:lnTo>
                  <a:pt x="137927" y="52313"/>
                </a:lnTo>
                <a:lnTo>
                  <a:pt x="137964" y="54024"/>
                </a:lnTo>
                <a:lnTo>
                  <a:pt x="137927" y="55699"/>
                </a:lnTo>
                <a:lnTo>
                  <a:pt x="137889" y="57410"/>
                </a:lnTo>
                <a:lnTo>
                  <a:pt x="137852" y="59122"/>
                </a:lnTo>
                <a:lnTo>
                  <a:pt x="137778" y="60833"/>
                </a:lnTo>
                <a:lnTo>
                  <a:pt x="137666" y="62582"/>
                </a:lnTo>
                <a:lnTo>
                  <a:pt x="137517" y="64331"/>
                </a:lnTo>
                <a:lnTo>
                  <a:pt x="137182" y="67865"/>
                </a:lnTo>
                <a:lnTo>
                  <a:pt x="136773" y="71400"/>
                </a:lnTo>
                <a:lnTo>
                  <a:pt x="136252" y="75009"/>
                </a:lnTo>
                <a:lnTo>
                  <a:pt x="135657" y="78655"/>
                </a:lnTo>
                <a:lnTo>
                  <a:pt x="134950" y="82339"/>
                </a:lnTo>
                <a:lnTo>
                  <a:pt x="134169" y="86060"/>
                </a:lnTo>
                <a:lnTo>
                  <a:pt x="133276" y="89818"/>
                </a:lnTo>
                <a:lnTo>
                  <a:pt x="132494" y="92869"/>
                </a:lnTo>
                <a:lnTo>
                  <a:pt x="131676" y="95920"/>
                </a:lnTo>
                <a:lnTo>
                  <a:pt x="130783" y="99008"/>
                </a:lnTo>
                <a:lnTo>
                  <a:pt x="129853" y="102133"/>
                </a:lnTo>
                <a:lnTo>
                  <a:pt x="128811" y="105258"/>
                </a:lnTo>
                <a:lnTo>
                  <a:pt x="127769" y="108384"/>
                </a:lnTo>
                <a:lnTo>
                  <a:pt x="126653" y="111546"/>
                </a:lnTo>
                <a:lnTo>
                  <a:pt x="125462" y="114746"/>
                </a:lnTo>
                <a:lnTo>
                  <a:pt x="124197" y="117946"/>
                </a:lnTo>
                <a:lnTo>
                  <a:pt x="122932" y="121183"/>
                </a:lnTo>
                <a:lnTo>
                  <a:pt x="121555" y="124420"/>
                </a:lnTo>
                <a:lnTo>
                  <a:pt x="120142" y="127657"/>
                </a:lnTo>
                <a:lnTo>
                  <a:pt x="118691" y="130931"/>
                </a:lnTo>
                <a:lnTo>
                  <a:pt x="117165" y="134243"/>
                </a:lnTo>
                <a:lnTo>
                  <a:pt x="115602" y="137517"/>
                </a:lnTo>
                <a:lnTo>
                  <a:pt x="113965" y="140865"/>
                </a:lnTo>
                <a:lnTo>
                  <a:pt x="112626" y="143507"/>
                </a:lnTo>
                <a:lnTo>
                  <a:pt x="111249" y="146149"/>
                </a:lnTo>
                <a:lnTo>
                  <a:pt x="109910" y="148716"/>
                </a:lnTo>
                <a:lnTo>
                  <a:pt x="108533" y="151209"/>
                </a:lnTo>
                <a:lnTo>
                  <a:pt x="107194" y="153665"/>
                </a:lnTo>
                <a:lnTo>
                  <a:pt x="105817" y="156083"/>
                </a:lnTo>
                <a:lnTo>
                  <a:pt x="103138" y="160734"/>
                </a:lnTo>
                <a:lnTo>
                  <a:pt x="103845" y="160734"/>
                </a:lnTo>
                <a:lnTo>
                  <a:pt x="106487" y="156158"/>
                </a:lnTo>
                <a:lnTo>
                  <a:pt x="107826" y="153776"/>
                </a:lnTo>
                <a:lnTo>
                  <a:pt x="109165" y="151358"/>
                </a:lnTo>
                <a:lnTo>
                  <a:pt x="110505" y="148865"/>
                </a:lnTo>
                <a:lnTo>
                  <a:pt x="111844" y="146335"/>
                </a:lnTo>
                <a:lnTo>
                  <a:pt x="113147" y="143768"/>
                </a:lnTo>
                <a:lnTo>
                  <a:pt x="114486" y="141126"/>
                </a:lnTo>
                <a:lnTo>
                  <a:pt x="116123" y="137815"/>
                </a:lnTo>
                <a:lnTo>
                  <a:pt x="117686" y="134503"/>
                </a:lnTo>
                <a:lnTo>
                  <a:pt x="119211" y="131192"/>
                </a:lnTo>
                <a:lnTo>
                  <a:pt x="120700" y="127917"/>
                </a:lnTo>
                <a:lnTo>
                  <a:pt x="122114" y="124643"/>
                </a:lnTo>
                <a:lnTo>
                  <a:pt x="123453" y="121406"/>
                </a:lnTo>
                <a:lnTo>
                  <a:pt x="124755" y="118169"/>
                </a:lnTo>
                <a:lnTo>
                  <a:pt x="126020" y="114969"/>
                </a:lnTo>
                <a:lnTo>
                  <a:pt x="127211" y="111770"/>
                </a:lnTo>
                <a:lnTo>
                  <a:pt x="128327" y="108607"/>
                </a:lnTo>
                <a:lnTo>
                  <a:pt x="129406" y="105444"/>
                </a:lnTo>
                <a:lnTo>
                  <a:pt x="130411" y="102282"/>
                </a:lnTo>
                <a:lnTo>
                  <a:pt x="131341" y="99194"/>
                </a:lnTo>
                <a:lnTo>
                  <a:pt x="132234" y="96106"/>
                </a:lnTo>
                <a:lnTo>
                  <a:pt x="133090" y="93017"/>
                </a:lnTo>
                <a:lnTo>
                  <a:pt x="133871" y="89966"/>
                </a:lnTo>
                <a:lnTo>
                  <a:pt x="134764" y="86208"/>
                </a:lnTo>
                <a:lnTo>
                  <a:pt x="135545" y="82451"/>
                </a:lnTo>
                <a:lnTo>
                  <a:pt x="136252" y="78767"/>
                </a:lnTo>
                <a:lnTo>
                  <a:pt x="136848" y="75121"/>
                </a:lnTo>
                <a:lnTo>
                  <a:pt x="137368" y="71475"/>
                </a:lnTo>
                <a:lnTo>
                  <a:pt x="137778" y="67903"/>
                </a:lnTo>
                <a:lnTo>
                  <a:pt x="138113" y="64368"/>
                </a:lnTo>
                <a:lnTo>
                  <a:pt x="138261" y="62619"/>
                </a:lnTo>
                <a:lnTo>
                  <a:pt x="138373" y="60871"/>
                </a:lnTo>
                <a:lnTo>
                  <a:pt x="138447" y="59122"/>
                </a:lnTo>
                <a:lnTo>
                  <a:pt x="138485" y="57410"/>
                </a:lnTo>
                <a:lnTo>
                  <a:pt x="138522" y="55699"/>
                </a:lnTo>
                <a:lnTo>
                  <a:pt x="138559" y="53987"/>
                </a:lnTo>
                <a:lnTo>
                  <a:pt x="138522" y="52313"/>
                </a:lnTo>
                <a:lnTo>
                  <a:pt x="138485" y="50639"/>
                </a:lnTo>
                <a:lnTo>
                  <a:pt x="138447" y="48964"/>
                </a:lnTo>
                <a:lnTo>
                  <a:pt x="138373" y="47327"/>
                </a:lnTo>
                <a:lnTo>
                  <a:pt x="138261" y="45653"/>
                </a:lnTo>
                <a:lnTo>
                  <a:pt x="138113" y="44016"/>
                </a:lnTo>
                <a:lnTo>
                  <a:pt x="137964" y="42416"/>
                </a:lnTo>
                <a:lnTo>
                  <a:pt x="137815" y="40816"/>
                </a:lnTo>
                <a:lnTo>
                  <a:pt x="137592" y="39216"/>
                </a:lnTo>
                <a:lnTo>
                  <a:pt x="137368" y="37616"/>
                </a:lnTo>
                <a:lnTo>
                  <a:pt x="137145" y="36054"/>
                </a:lnTo>
                <a:lnTo>
                  <a:pt x="136885" y="34491"/>
                </a:lnTo>
                <a:lnTo>
                  <a:pt x="136401" y="32110"/>
                </a:lnTo>
                <a:lnTo>
                  <a:pt x="135917" y="29803"/>
                </a:lnTo>
                <a:lnTo>
                  <a:pt x="135359" y="27496"/>
                </a:lnTo>
                <a:lnTo>
                  <a:pt x="134727" y="25189"/>
                </a:lnTo>
                <a:lnTo>
                  <a:pt x="134057" y="22957"/>
                </a:lnTo>
                <a:lnTo>
                  <a:pt x="133313" y="20724"/>
                </a:lnTo>
                <a:lnTo>
                  <a:pt x="132532" y="18492"/>
                </a:lnTo>
                <a:lnTo>
                  <a:pt x="131676" y="16334"/>
                </a:lnTo>
                <a:lnTo>
                  <a:pt x="133648" y="15664"/>
                </a:lnTo>
                <a:lnTo>
                  <a:pt x="135545" y="14994"/>
                </a:lnTo>
                <a:lnTo>
                  <a:pt x="137480" y="14287"/>
                </a:lnTo>
                <a:lnTo>
                  <a:pt x="139378" y="13581"/>
                </a:lnTo>
                <a:lnTo>
                  <a:pt x="141238" y="12836"/>
                </a:lnTo>
                <a:lnTo>
                  <a:pt x="143136" y="12055"/>
                </a:lnTo>
                <a:lnTo>
                  <a:pt x="144996" y="11236"/>
                </a:lnTo>
                <a:lnTo>
                  <a:pt x="146819" y="10418"/>
                </a:lnTo>
                <a:lnTo>
                  <a:pt x="146819" y="9785"/>
                </a:lnTo>
                <a:lnTo>
                  <a:pt x="144959" y="10604"/>
                </a:lnTo>
                <a:lnTo>
                  <a:pt x="143061" y="11423"/>
                </a:lnTo>
                <a:lnTo>
                  <a:pt x="141164" y="12204"/>
                </a:lnTo>
                <a:lnTo>
                  <a:pt x="139266" y="12985"/>
                </a:lnTo>
                <a:lnTo>
                  <a:pt x="137331" y="13729"/>
                </a:lnTo>
                <a:lnTo>
                  <a:pt x="135396" y="14436"/>
                </a:lnTo>
                <a:lnTo>
                  <a:pt x="133424" y="15106"/>
                </a:lnTo>
                <a:lnTo>
                  <a:pt x="131453" y="15776"/>
                </a:lnTo>
                <a:lnTo>
                  <a:pt x="130597" y="13729"/>
                </a:lnTo>
                <a:lnTo>
                  <a:pt x="129667" y="11683"/>
                </a:lnTo>
                <a:lnTo>
                  <a:pt x="128699" y="9674"/>
                </a:lnTo>
                <a:lnTo>
                  <a:pt x="127695" y="7665"/>
                </a:lnTo>
                <a:lnTo>
                  <a:pt x="126616" y="5730"/>
                </a:lnTo>
                <a:lnTo>
                  <a:pt x="125499" y="3795"/>
                </a:lnTo>
                <a:lnTo>
                  <a:pt x="124309" y="1860"/>
                </a:lnTo>
                <a:lnTo>
                  <a:pt x="123081" y="0"/>
                </a:lnTo>
                <a:lnTo>
                  <a:pt x="122374" y="0"/>
                </a:lnTo>
                <a:lnTo>
                  <a:pt x="123639" y="1898"/>
                </a:lnTo>
                <a:lnTo>
                  <a:pt x="124830" y="3832"/>
                </a:lnTo>
                <a:lnTo>
                  <a:pt x="125946" y="5767"/>
                </a:lnTo>
                <a:lnTo>
                  <a:pt x="127062" y="7739"/>
                </a:lnTo>
                <a:lnTo>
                  <a:pt x="128104" y="9785"/>
                </a:lnTo>
                <a:lnTo>
                  <a:pt x="129071" y="11795"/>
                </a:lnTo>
                <a:lnTo>
                  <a:pt x="130001" y="13878"/>
                </a:lnTo>
                <a:lnTo>
                  <a:pt x="130894" y="15962"/>
                </a:lnTo>
                <a:lnTo>
                  <a:pt x="128885" y="16594"/>
                </a:lnTo>
                <a:lnTo>
                  <a:pt x="126876" y="17227"/>
                </a:lnTo>
                <a:lnTo>
                  <a:pt x="124830" y="17785"/>
                </a:lnTo>
                <a:lnTo>
                  <a:pt x="122783" y="18343"/>
                </a:lnTo>
                <a:lnTo>
                  <a:pt x="119211" y="19236"/>
                </a:lnTo>
                <a:lnTo>
                  <a:pt x="115602" y="20055"/>
                </a:lnTo>
                <a:lnTo>
                  <a:pt x="111956" y="20799"/>
                </a:lnTo>
                <a:lnTo>
                  <a:pt x="108273" y="21431"/>
                </a:lnTo>
                <a:lnTo>
                  <a:pt x="104515" y="22027"/>
                </a:lnTo>
                <a:lnTo>
                  <a:pt x="100719" y="22547"/>
                </a:lnTo>
                <a:lnTo>
                  <a:pt x="96887" y="22957"/>
                </a:lnTo>
                <a:lnTo>
                  <a:pt x="93018" y="23292"/>
                </a:lnTo>
                <a:lnTo>
                  <a:pt x="89074" y="23589"/>
                </a:lnTo>
                <a:lnTo>
                  <a:pt x="85093" y="23775"/>
                </a:lnTo>
                <a:lnTo>
                  <a:pt x="81074" y="23887"/>
                </a:lnTo>
                <a:lnTo>
                  <a:pt x="77019" y="23924"/>
                </a:lnTo>
                <a:lnTo>
                  <a:pt x="72926" y="23887"/>
                </a:lnTo>
                <a:lnTo>
                  <a:pt x="68796" y="23775"/>
                </a:lnTo>
                <a:lnTo>
                  <a:pt x="64629" y="23589"/>
                </a:lnTo>
                <a:lnTo>
                  <a:pt x="60387" y="23292"/>
                </a:lnTo>
                <a:lnTo>
                  <a:pt x="57634" y="22957"/>
                </a:lnTo>
                <a:lnTo>
                  <a:pt x="54880" y="22547"/>
                </a:lnTo>
                <a:lnTo>
                  <a:pt x="52090" y="22027"/>
                </a:lnTo>
                <a:lnTo>
                  <a:pt x="49262" y="21431"/>
                </a:lnTo>
                <a:lnTo>
                  <a:pt x="46434" y="20761"/>
                </a:lnTo>
                <a:lnTo>
                  <a:pt x="43569" y="19980"/>
                </a:lnTo>
                <a:lnTo>
                  <a:pt x="40667" y="19087"/>
                </a:lnTo>
                <a:lnTo>
                  <a:pt x="37728" y="18120"/>
                </a:lnTo>
                <a:lnTo>
                  <a:pt x="34714" y="17041"/>
                </a:lnTo>
                <a:lnTo>
                  <a:pt x="31700" y="15887"/>
                </a:lnTo>
                <a:lnTo>
                  <a:pt x="28649" y="14622"/>
                </a:lnTo>
                <a:lnTo>
                  <a:pt x="25524" y="13283"/>
                </a:lnTo>
                <a:lnTo>
                  <a:pt x="22324" y="11832"/>
                </a:lnTo>
                <a:lnTo>
                  <a:pt x="19124" y="10269"/>
                </a:lnTo>
                <a:lnTo>
                  <a:pt x="15813" y="8595"/>
                </a:lnTo>
                <a:lnTo>
                  <a:pt x="12464" y="6846"/>
                </a:lnTo>
                <a:lnTo>
                  <a:pt x="9823" y="5358"/>
                </a:lnTo>
                <a:lnTo>
                  <a:pt x="6995" y="3721"/>
                </a:lnTo>
                <a:lnTo>
                  <a:pt x="5544" y="2865"/>
                </a:lnTo>
                <a:lnTo>
                  <a:pt x="4056" y="1935"/>
                </a:lnTo>
                <a:lnTo>
                  <a:pt x="2567" y="1005"/>
                </a:lnTo>
                <a:lnTo>
                  <a:pt x="10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67" name="Google Shape;67;p14"/>
          <p:cNvPicPr preferRelativeResize="0"/>
          <p:nvPr/>
        </p:nvPicPr>
        <p:blipFill rotWithShape="1">
          <a:blip r:embed="rId4">
            <a:alphaModFix/>
          </a:blip>
          <a:srcRect b="0" l="55738" r="0" t="39434"/>
          <a:stretch/>
        </p:blipFill>
        <p:spPr>
          <a:xfrm>
            <a:off x="0" y="0"/>
            <a:ext cx="3589874" cy="4912326"/>
          </a:xfrm>
          <a:prstGeom prst="rect">
            <a:avLst/>
          </a:prstGeom>
          <a:noFill/>
          <a:ln>
            <a:noFill/>
          </a:ln>
        </p:spPr>
      </p:pic>
      <p:pic>
        <p:nvPicPr>
          <p:cNvPr id="68" name="Google Shape;68;p14"/>
          <p:cNvPicPr preferRelativeResize="0"/>
          <p:nvPr/>
        </p:nvPicPr>
        <p:blipFill rotWithShape="1">
          <a:blip r:embed="rId2">
            <a:alphaModFix/>
          </a:blip>
          <a:srcRect b="0" l="0" r="0" t="53791"/>
          <a:stretch/>
        </p:blipFill>
        <p:spPr>
          <a:xfrm>
            <a:off x="661926" y="0"/>
            <a:ext cx="4236652" cy="2376699"/>
          </a:xfrm>
          <a:prstGeom prst="rect">
            <a:avLst/>
          </a:prstGeom>
          <a:noFill/>
          <a:ln>
            <a:noFill/>
          </a:ln>
        </p:spPr>
      </p:pic>
      <p:sp>
        <p:nvSpPr>
          <p:cNvPr id="69" name="Google Shape;69;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BLANK_1_1_1_1_1_1_2">
    <p:bg>
      <p:bgPr>
        <a:solidFill>
          <a:schemeClr val="accent1"/>
        </a:solidFill>
      </p:bgPr>
    </p:bg>
    <p:spTree>
      <p:nvGrpSpPr>
        <p:cNvPr id="70" name="Shape 70"/>
        <p:cNvGrpSpPr/>
        <p:nvPr/>
      </p:nvGrpSpPr>
      <p:grpSpPr>
        <a:xfrm>
          <a:off x="0" y="0"/>
          <a:ext cx="0" cy="0"/>
          <a:chOff x="0" y="0"/>
          <a:chExt cx="0" cy="0"/>
        </a:xfrm>
      </p:grpSpPr>
      <p:pic>
        <p:nvPicPr>
          <p:cNvPr id="71" name="Google Shape;71;p15"/>
          <p:cNvPicPr preferRelativeResize="0"/>
          <p:nvPr/>
        </p:nvPicPr>
        <p:blipFill rotWithShape="1">
          <a:blip r:embed="rId2">
            <a:alphaModFix/>
          </a:blip>
          <a:srcRect b="0" l="0" r="54483" t="51307"/>
          <a:stretch/>
        </p:blipFill>
        <p:spPr>
          <a:xfrm flipH="1" rot="10800000">
            <a:off x="6802800" y="2639053"/>
            <a:ext cx="2341200" cy="2504451"/>
          </a:xfrm>
          <a:prstGeom prst="rect">
            <a:avLst/>
          </a:prstGeom>
          <a:noFill/>
          <a:ln>
            <a:noFill/>
          </a:ln>
        </p:spPr>
      </p:pic>
      <p:sp>
        <p:nvSpPr>
          <p:cNvPr id="72" name="Google Shape;72;p1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73" name="Google Shape;73;p15"/>
          <p:cNvSpPr txBox="1"/>
          <p:nvPr>
            <p:ph type="title"/>
          </p:nvPr>
        </p:nvSpPr>
        <p:spPr>
          <a:xfrm>
            <a:off x="1230200" y="1930281"/>
            <a:ext cx="6683700" cy="1726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None/>
              <a:defRPr sz="5400">
                <a:solidFill>
                  <a:schemeClr val="dk2"/>
                </a:solidFill>
              </a:defRPr>
            </a:lvl1pPr>
            <a:lvl2pPr lvl="1"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2pPr>
            <a:lvl3pPr lvl="2"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3pPr>
            <a:lvl4pPr lvl="3"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4pPr>
            <a:lvl5pPr lvl="4"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5pPr>
            <a:lvl6pPr lvl="5"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6pPr>
            <a:lvl7pPr lvl="6"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7pPr>
            <a:lvl8pPr lvl="7"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8pPr>
            <a:lvl9pPr lvl="8"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9pPr>
          </a:lstStyle>
          <a:p/>
        </p:txBody>
      </p:sp>
      <p:sp>
        <p:nvSpPr>
          <p:cNvPr id="74" name="Google Shape;74;p15"/>
          <p:cNvSpPr txBox="1"/>
          <p:nvPr>
            <p:ph idx="1" type="subTitle"/>
          </p:nvPr>
        </p:nvSpPr>
        <p:spPr>
          <a:xfrm>
            <a:off x="2398650" y="3194700"/>
            <a:ext cx="4346700" cy="452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1800"/>
              <a:buFont typeface="Nunito Sans SemiBold"/>
              <a:buNone/>
              <a:defRPr>
                <a:solidFill>
                  <a:schemeClr val="dk2"/>
                </a:solidFill>
                <a:latin typeface="Nunito Sans SemiBold"/>
                <a:ea typeface="Nunito Sans SemiBold"/>
                <a:cs typeface="Nunito Sans SemiBold"/>
                <a:sym typeface="Nunito Sans SemiBold"/>
              </a:defRPr>
            </a:lvl1pPr>
            <a:lvl2pPr lvl="1">
              <a:spcBef>
                <a:spcPts val="0"/>
              </a:spcBef>
              <a:spcAft>
                <a:spcPts val="0"/>
              </a:spcAft>
              <a:buClr>
                <a:schemeClr val="dk2"/>
              </a:buClr>
              <a:buSzPts val="1400"/>
              <a:buFont typeface="Nunito Sans SemiBold"/>
              <a:buNone/>
              <a:defRPr>
                <a:solidFill>
                  <a:schemeClr val="dk2"/>
                </a:solidFill>
                <a:latin typeface="Nunito Sans SemiBold"/>
                <a:ea typeface="Nunito Sans SemiBold"/>
                <a:cs typeface="Nunito Sans SemiBold"/>
                <a:sym typeface="Nunito Sans SemiBold"/>
              </a:defRPr>
            </a:lvl2pPr>
            <a:lvl3pPr lvl="2">
              <a:spcBef>
                <a:spcPts val="0"/>
              </a:spcBef>
              <a:spcAft>
                <a:spcPts val="0"/>
              </a:spcAft>
              <a:buClr>
                <a:schemeClr val="dk2"/>
              </a:buClr>
              <a:buSzPts val="1400"/>
              <a:buFont typeface="Nunito Sans SemiBold"/>
              <a:buNone/>
              <a:defRPr>
                <a:solidFill>
                  <a:schemeClr val="dk2"/>
                </a:solidFill>
                <a:latin typeface="Nunito Sans SemiBold"/>
                <a:ea typeface="Nunito Sans SemiBold"/>
                <a:cs typeface="Nunito Sans SemiBold"/>
                <a:sym typeface="Nunito Sans SemiBold"/>
              </a:defRPr>
            </a:lvl3pPr>
            <a:lvl4pPr lvl="3">
              <a:spcBef>
                <a:spcPts val="0"/>
              </a:spcBef>
              <a:spcAft>
                <a:spcPts val="0"/>
              </a:spcAft>
              <a:buClr>
                <a:schemeClr val="dk2"/>
              </a:buClr>
              <a:buSzPts val="1400"/>
              <a:buFont typeface="Nunito Sans SemiBold"/>
              <a:buNone/>
              <a:defRPr>
                <a:solidFill>
                  <a:schemeClr val="dk2"/>
                </a:solidFill>
                <a:latin typeface="Nunito Sans SemiBold"/>
                <a:ea typeface="Nunito Sans SemiBold"/>
                <a:cs typeface="Nunito Sans SemiBold"/>
                <a:sym typeface="Nunito Sans SemiBold"/>
              </a:defRPr>
            </a:lvl4pPr>
            <a:lvl5pPr lvl="4">
              <a:spcBef>
                <a:spcPts val="0"/>
              </a:spcBef>
              <a:spcAft>
                <a:spcPts val="0"/>
              </a:spcAft>
              <a:buClr>
                <a:schemeClr val="dk2"/>
              </a:buClr>
              <a:buSzPts val="1400"/>
              <a:buFont typeface="Nunito Sans SemiBold"/>
              <a:buNone/>
              <a:defRPr>
                <a:solidFill>
                  <a:schemeClr val="dk2"/>
                </a:solidFill>
                <a:latin typeface="Nunito Sans SemiBold"/>
                <a:ea typeface="Nunito Sans SemiBold"/>
                <a:cs typeface="Nunito Sans SemiBold"/>
                <a:sym typeface="Nunito Sans SemiBold"/>
              </a:defRPr>
            </a:lvl5pPr>
            <a:lvl6pPr lvl="5">
              <a:spcBef>
                <a:spcPts val="0"/>
              </a:spcBef>
              <a:spcAft>
                <a:spcPts val="0"/>
              </a:spcAft>
              <a:buClr>
                <a:schemeClr val="dk2"/>
              </a:buClr>
              <a:buSzPts val="1400"/>
              <a:buFont typeface="Nunito Sans SemiBold"/>
              <a:buNone/>
              <a:defRPr>
                <a:solidFill>
                  <a:schemeClr val="dk2"/>
                </a:solidFill>
                <a:latin typeface="Nunito Sans SemiBold"/>
                <a:ea typeface="Nunito Sans SemiBold"/>
                <a:cs typeface="Nunito Sans SemiBold"/>
                <a:sym typeface="Nunito Sans SemiBold"/>
              </a:defRPr>
            </a:lvl6pPr>
            <a:lvl7pPr lvl="6">
              <a:spcBef>
                <a:spcPts val="0"/>
              </a:spcBef>
              <a:spcAft>
                <a:spcPts val="0"/>
              </a:spcAft>
              <a:buClr>
                <a:schemeClr val="dk2"/>
              </a:buClr>
              <a:buSzPts val="1400"/>
              <a:buFont typeface="Nunito Sans SemiBold"/>
              <a:buNone/>
              <a:defRPr>
                <a:solidFill>
                  <a:schemeClr val="dk2"/>
                </a:solidFill>
                <a:latin typeface="Nunito Sans SemiBold"/>
                <a:ea typeface="Nunito Sans SemiBold"/>
                <a:cs typeface="Nunito Sans SemiBold"/>
                <a:sym typeface="Nunito Sans SemiBold"/>
              </a:defRPr>
            </a:lvl7pPr>
            <a:lvl8pPr lvl="7">
              <a:spcBef>
                <a:spcPts val="0"/>
              </a:spcBef>
              <a:spcAft>
                <a:spcPts val="0"/>
              </a:spcAft>
              <a:buClr>
                <a:schemeClr val="dk2"/>
              </a:buClr>
              <a:buSzPts val="1400"/>
              <a:buFont typeface="Nunito Sans SemiBold"/>
              <a:buNone/>
              <a:defRPr>
                <a:solidFill>
                  <a:schemeClr val="dk2"/>
                </a:solidFill>
                <a:latin typeface="Nunito Sans SemiBold"/>
                <a:ea typeface="Nunito Sans SemiBold"/>
                <a:cs typeface="Nunito Sans SemiBold"/>
                <a:sym typeface="Nunito Sans SemiBold"/>
              </a:defRPr>
            </a:lvl8pPr>
            <a:lvl9pPr lvl="8">
              <a:spcBef>
                <a:spcPts val="0"/>
              </a:spcBef>
              <a:spcAft>
                <a:spcPts val="0"/>
              </a:spcAft>
              <a:buClr>
                <a:schemeClr val="dk2"/>
              </a:buClr>
              <a:buSzPts val="14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75" name="Google Shape;75;p15"/>
          <p:cNvSpPr/>
          <p:nvPr/>
        </p:nvSpPr>
        <p:spPr>
          <a:xfrm flipH="1">
            <a:off x="11" y="148752"/>
            <a:ext cx="1377568" cy="2421760"/>
          </a:xfrm>
          <a:custGeom>
            <a:rect b="b" l="l" r="r" t="t"/>
            <a:pathLst>
              <a:path extrusionOk="0" h="75680" w="43049">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76" name="Google Shape;76;p15"/>
          <p:cNvSpPr txBox="1"/>
          <p:nvPr>
            <p:ph idx="2" type="body"/>
          </p:nvPr>
        </p:nvSpPr>
        <p:spPr>
          <a:xfrm>
            <a:off x="3447988" y="3693650"/>
            <a:ext cx="2247900" cy="4002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dk2"/>
              </a:buClr>
              <a:buSzPts val="1000"/>
              <a:buFont typeface="Nunito Sans"/>
              <a:buChar char="●"/>
              <a:defRPr sz="1000">
                <a:solidFill>
                  <a:schemeClr val="dk2"/>
                </a:solidFill>
              </a:defRPr>
            </a:lvl1pPr>
            <a:lvl2pPr indent="-292100" lvl="1" marL="914400" algn="ctr">
              <a:spcBef>
                <a:spcPts val="0"/>
              </a:spcBef>
              <a:spcAft>
                <a:spcPts val="0"/>
              </a:spcAft>
              <a:buClr>
                <a:schemeClr val="dk2"/>
              </a:buClr>
              <a:buSzPts val="1000"/>
              <a:buFont typeface="Nunito Sans"/>
              <a:buChar char="○"/>
              <a:defRPr sz="1000">
                <a:solidFill>
                  <a:schemeClr val="dk2"/>
                </a:solidFill>
              </a:defRPr>
            </a:lvl2pPr>
            <a:lvl3pPr indent="-292100" lvl="2" marL="1371600" algn="ctr">
              <a:spcBef>
                <a:spcPts val="0"/>
              </a:spcBef>
              <a:spcAft>
                <a:spcPts val="0"/>
              </a:spcAft>
              <a:buClr>
                <a:schemeClr val="dk2"/>
              </a:buClr>
              <a:buSzPts val="1000"/>
              <a:buFont typeface="Nunito Sans"/>
              <a:buChar char="■"/>
              <a:defRPr sz="1000">
                <a:solidFill>
                  <a:schemeClr val="dk2"/>
                </a:solidFill>
              </a:defRPr>
            </a:lvl3pPr>
            <a:lvl4pPr indent="-292100" lvl="3" marL="1828800" algn="ctr">
              <a:spcBef>
                <a:spcPts val="0"/>
              </a:spcBef>
              <a:spcAft>
                <a:spcPts val="0"/>
              </a:spcAft>
              <a:buClr>
                <a:schemeClr val="dk2"/>
              </a:buClr>
              <a:buSzPts val="1000"/>
              <a:buFont typeface="Nunito Sans"/>
              <a:buChar char="●"/>
              <a:defRPr sz="1000">
                <a:solidFill>
                  <a:schemeClr val="dk2"/>
                </a:solidFill>
              </a:defRPr>
            </a:lvl4pPr>
            <a:lvl5pPr indent="-292100" lvl="4" marL="2286000" algn="ctr">
              <a:spcBef>
                <a:spcPts val="0"/>
              </a:spcBef>
              <a:spcAft>
                <a:spcPts val="0"/>
              </a:spcAft>
              <a:buClr>
                <a:schemeClr val="dk2"/>
              </a:buClr>
              <a:buSzPts val="1000"/>
              <a:buFont typeface="Nunito Sans"/>
              <a:buChar char="○"/>
              <a:defRPr sz="1000">
                <a:solidFill>
                  <a:schemeClr val="dk2"/>
                </a:solidFill>
              </a:defRPr>
            </a:lvl5pPr>
            <a:lvl6pPr indent="-292100" lvl="5" marL="2743200" algn="ctr">
              <a:spcBef>
                <a:spcPts val="0"/>
              </a:spcBef>
              <a:spcAft>
                <a:spcPts val="0"/>
              </a:spcAft>
              <a:buClr>
                <a:schemeClr val="dk2"/>
              </a:buClr>
              <a:buSzPts val="1000"/>
              <a:buFont typeface="Nunito Sans"/>
              <a:buChar char="■"/>
              <a:defRPr sz="1000">
                <a:solidFill>
                  <a:schemeClr val="dk2"/>
                </a:solidFill>
              </a:defRPr>
            </a:lvl6pPr>
            <a:lvl7pPr indent="-292100" lvl="6" marL="3200400" algn="ctr">
              <a:spcBef>
                <a:spcPts val="0"/>
              </a:spcBef>
              <a:spcAft>
                <a:spcPts val="0"/>
              </a:spcAft>
              <a:buClr>
                <a:schemeClr val="dk2"/>
              </a:buClr>
              <a:buSzPts val="1000"/>
              <a:buFont typeface="Nunito Sans"/>
              <a:buChar char="●"/>
              <a:defRPr sz="1000">
                <a:solidFill>
                  <a:schemeClr val="dk2"/>
                </a:solidFill>
              </a:defRPr>
            </a:lvl7pPr>
            <a:lvl8pPr indent="-292100" lvl="7" marL="3657600" algn="ctr">
              <a:spcBef>
                <a:spcPts val="0"/>
              </a:spcBef>
              <a:spcAft>
                <a:spcPts val="0"/>
              </a:spcAft>
              <a:buClr>
                <a:schemeClr val="dk2"/>
              </a:buClr>
              <a:buSzPts val="1000"/>
              <a:buFont typeface="Nunito Sans"/>
              <a:buChar char="○"/>
              <a:defRPr sz="1000">
                <a:solidFill>
                  <a:schemeClr val="dk2"/>
                </a:solidFill>
              </a:defRPr>
            </a:lvl8pPr>
            <a:lvl9pPr indent="-292100" lvl="8" marL="4114800" algn="ctr">
              <a:spcBef>
                <a:spcPts val="0"/>
              </a:spcBef>
              <a:spcAft>
                <a:spcPts val="0"/>
              </a:spcAft>
              <a:buClr>
                <a:schemeClr val="dk2"/>
              </a:buClr>
              <a:buSzPts val="1000"/>
              <a:buFont typeface="Nunito Sans"/>
              <a:buChar char="■"/>
              <a:defRPr sz="1000">
                <a:solidFill>
                  <a:schemeClr val="dk2"/>
                </a:solidFill>
              </a:defRPr>
            </a:lvl9pPr>
          </a:lstStyle>
          <a:p/>
        </p:txBody>
      </p:sp>
      <p:sp>
        <p:nvSpPr>
          <p:cNvPr id="77" name="Google Shape;77;p15"/>
          <p:cNvSpPr txBox="1"/>
          <p:nvPr>
            <p:ph idx="3" type="subTitle"/>
          </p:nvPr>
        </p:nvSpPr>
        <p:spPr>
          <a:xfrm>
            <a:off x="228600" y="4800275"/>
            <a:ext cx="1115700" cy="311400"/>
          </a:xfrm>
          <a:prstGeom prst="rect">
            <a:avLst/>
          </a:prstGeom>
        </p:spPr>
        <p:txBody>
          <a:bodyPr anchorCtr="0" anchor="t" bIns="91425" lIns="91425" spcFirstLastPara="1" rIns="91425" wrap="square" tIns="91425">
            <a:norm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120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
        <p:nvSpPr>
          <p:cNvPr id="78" name="Google Shape;78;p1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8.png"/><Relationship Id="rId6"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21.jpg"/><Relationship Id="rId6"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8.jpg"/><Relationship Id="rId5" Type="http://schemas.openxmlformats.org/officeDocument/2006/relationships/image" Target="../media/image7.png"/><Relationship Id="rId6" Type="http://schemas.openxmlformats.org/officeDocument/2006/relationships/hyperlink" Target="http://linkedin.com/in/tatiparthi-lavany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idx="1" type="subTitle"/>
          </p:nvPr>
        </p:nvSpPr>
        <p:spPr>
          <a:xfrm>
            <a:off x="311700" y="890500"/>
            <a:ext cx="8520600" cy="792600"/>
          </a:xfrm>
          <a:prstGeom prst="rect">
            <a:avLst/>
          </a:prstGeom>
        </p:spPr>
        <p:txBody>
          <a:bodyPr anchorCtr="0" anchor="t" bIns="91425" lIns="91425" spcFirstLastPara="1" rIns="91425" wrap="square" tIns="91425">
            <a:normAutofit fontScale="25000" lnSpcReduction="20000"/>
          </a:bodyPr>
          <a:lstStyle/>
          <a:p>
            <a:pPr indent="0" lvl="0" marL="0" rtl="0" algn="ctr">
              <a:lnSpc>
                <a:spcPct val="115000"/>
              </a:lnSpc>
              <a:spcBef>
                <a:spcPts val="0"/>
              </a:spcBef>
              <a:spcAft>
                <a:spcPts val="0"/>
              </a:spcAft>
              <a:buClr>
                <a:schemeClr val="dk1"/>
              </a:buClr>
              <a:buSzPts val="275"/>
              <a:buFont typeface="Arial"/>
              <a:buNone/>
            </a:pPr>
            <a:r>
              <a:rPr b="1" lang="en" sz="9600">
                <a:solidFill>
                  <a:schemeClr val="dk1"/>
                </a:solidFill>
                <a:latin typeface="Times New Roman"/>
                <a:ea typeface="Times New Roman"/>
                <a:cs typeface="Times New Roman"/>
                <a:sym typeface="Times New Roman"/>
              </a:rPr>
              <a:t>A Daily Expense Tracker With Budget Alerts</a:t>
            </a:r>
            <a:endParaRPr b="1" sz="9600">
              <a:solidFill>
                <a:schemeClr val="dk1"/>
              </a:solidFill>
              <a:latin typeface="Times New Roman"/>
              <a:ea typeface="Times New Roman"/>
              <a:cs typeface="Times New Roman"/>
              <a:sym typeface="Times New Roman"/>
            </a:endParaRPr>
          </a:p>
          <a:p>
            <a:pPr indent="0" lvl="0" marL="0" rtl="0" algn="ctr">
              <a:lnSpc>
                <a:spcPct val="90000"/>
              </a:lnSpc>
              <a:spcBef>
                <a:spcPts val="1200"/>
              </a:spcBef>
              <a:spcAft>
                <a:spcPts val="0"/>
              </a:spcAft>
              <a:buNone/>
            </a:pPr>
            <a:r>
              <a:t/>
            </a:r>
            <a:endParaRPr sz="17600">
              <a:solidFill>
                <a:schemeClr val="dk1"/>
              </a:solidFill>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275"/>
              <a:buFont typeface="Arial"/>
              <a:buNone/>
            </a:pPr>
            <a:r>
              <a:rPr lang="en" sz="22400">
                <a:solidFill>
                  <a:schemeClr val="dk1"/>
                </a:solidFill>
                <a:latin typeface="Times New Roman"/>
                <a:ea typeface="Times New Roman"/>
                <a:cs typeface="Times New Roman"/>
                <a:sym typeface="Times New Roman"/>
              </a:rPr>
              <a:t>WalletWise</a:t>
            </a:r>
            <a:endParaRPr sz="224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
        <p:nvSpPr>
          <p:cNvPr id="84" name="Google Shape;84;p16"/>
          <p:cNvSpPr txBox="1"/>
          <p:nvPr/>
        </p:nvSpPr>
        <p:spPr>
          <a:xfrm>
            <a:off x="6144000" y="3850500"/>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Nunito Sans"/>
                <a:ea typeface="Nunito Sans"/>
                <a:cs typeface="Nunito Sans"/>
                <a:sym typeface="Nunito Sans"/>
              </a:rPr>
              <a:t>Name: T.Lavanya</a:t>
            </a:r>
            <a:endParaRPr sz="2400">
              <a:solidFill>
                <a:schemeClr val="dk1"/>
              </a:solidFill>
              <a:latin typeface="Nunito Sans"/>
              <a:ea typeface="Nunito Sans"/>
              <a:cs typeface="Nunito Sans"/>
              <a:sym typeface="Nunito Sans"/>
            </a:endParaRPr>
          </a:p>
          <a:p>
            <a:pPr indent="0" lvl="0" marL="0" rtl="0" algn="l">
              <a:spcBef>
                <a:spcPts val="0"/>
              </a:spcBef>
              <a:spcAft>
                <a:spcPts val="0"/>
              </a:spcAft>
              <a:buNone/>
            </a:pPr>
            <a:r>
              <a:rPr lang="en" sz="2400">
                <a:solidFill>
                  <a:schemeClr val="dk1"/>
                </a:solidFill>
                <a:latin typeface="Nunito Sans"/>
                <a:ea typeface="Nunito Sans"/>
                <a:cs typeface="Nunito Sans"/>
                <a:sym typeface="Nunito Sans"/>
              </a:rPr>
              <a:t>Reg: 192224039</a:t>
            </a:r>
            <a:endParaRPr sz="2400">
              <a:solidFill>
                <a:schemeClr val="dk1"/>
              </a:solidFill>
              <a:latin typeface="Nunito Sans"/>
              <a:ea typeface="Nunito Sans"/>
              <a:cs typeface="Nunito Sans"/>
              <a:sym typeface="Nunito Sans"/>
            </a:endParaRPr>
          </a:p>
          <a:p>
            <a:pPr indent="0" lvl="0" marL="0" rtl="0" algn="l">
              <a:spcBef>
                <a:spcPts val="0"/>
              </a:spcBef>
              <a:spcAft>
                <a:spcPts val="0"/>
              </a:spcAft>
              <a:buNone/>
            </a:pPr>
            <a:r>
              <a:rPr lang="en" sz="2400">
                <a:solidFill>
                  <a:schemeClr val="dk1"/>
                </a:solidFill>
                <a:latin typeface="Nunito Sans"/>
                <a:ea typeface="Nunito Sans"/>
                <a:cs typeface="Nunito Sans"/>
                <a:sym typeface="Nunito Sans"/>
              </a:rPr>
              <a:t>Dept : </a:t>
            </a:r>
            <a:r>
              <a:rPr lang="en" sz="2400">
                <a:solidFill>
                  <a:schemeClr val="dk1"/>
                </a:solidFill>
                <a:latin typeface="Nunito Sans"/>
                <a:ea typeface="Nunito Sans"/>
                <a:cs typeface="Nunito Sans"/>
                <a:sym typeface="Nunito Sans"/>
              </a:rPr>
              <a:t>AI &amp; DS</a:t>
            </a:r>
            <a:endParaRPr sz="2400">
              <a:solidFill>
                <a:schemeClr val="dk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85000"/>
              </a:lnSpc>
              <a:spcBef>
                <a:spcPts val="0"/>
              </a:spcBef>
              <a:spcAft>
                <a:spcPts val="0"/>
              </a:spcAft>
              <a:buNone/>
            </a:pPr>
            <a:r>
              <a:rPr lang="en" sz="3100">
                <a:solidFill>
                  <a:srgbClr val="FFFFFF"/>
                </a:solidFill>
                <a:latin typeface="Times New Roman"/>
                <a:ea typeface="Times New Roman"/>
                <a:cs typeface="Times New Roman"/>
                <a:sym typeface="Times New Roman"/>
              </a:rPr>
              <a:t>COMPETITIVE ANALYSIS</a:t>
            </a:r>
            <a:endParaRPr sz="31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graphicFrame>
        <p:nvGraphicFramePr>
          <p:cNvPr id="143" name="Google Shape;143;p25"/>
          <p:cNvGraphicFramePr/>
          <p:nvPr/>
        </p:nvGraphicFramePr>
        <p:xfrm>
          <a:off x="25" y="940950"/>
          <a:ext cx="3000000" cy="3000000"/>
        </p:xfrm>
        <a:graphic>
          <a:graphicData uri="http://schemas.openxmlformats.org/drawingml/2006/table">
            <a:tbl>
              <a:tblPr>
                <a:noFill/>
                <a:tableStyleId>{7C35738C-78B6-44BB-8092-5353BFE2181D}</a:tableStyleId>
              </a:tblPr>
              <a:tblGrid>
                <a:gridCol w="1524000"/>
                <a:gridCol w="1555750"/>
                <a:gridCol w="1619250"/>
                <a:gridCol w="814925"/>
                <a:gridCol w="1756825"/>
                <a:gridCol w="1873250"/>
              </a:tblGrid>
              <a:tr h="662525">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COMPETITOR</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FEATURE SET</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USER EXPERIENCE</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PRICE</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 STRENGTHS</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WEAKNESSES </a:t>
                      </a:r>
                      <a:endParaRPr b="1">
                        <a:latin typeface="Times New Roman"/>
                        <a:ea typeface="Times New Roman"/>
                        <a:cs typeface="Times New Roman"/>
                        <a:sym typeface="Times New Roman"/>
                      </a:endParaRPr>
                    </a:p>
                  </a:txBody>
                  <a:tcPr marT="91425" marB="91425" marR="91425" marL="91425"/>
                </a:tc>
              </a:tr>
              <a:tr h="662525">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MINT</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Expense Tracking</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Easy to use</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Free</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Simple to Use it</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Lacks in Categorizations</a:t>
                      </a:r>
                      <a:endParaRPr>
                        <a:latin typeface="Times New Roman"/>
                        <a:ea typeface="Times New Roman"/>
                        <a:cs typeface="Times New Roman"/>
                        <a:sym typeface="Times New Roman"/>
                      </a:endParaRPr>
                    </a:p>
                  </a:txBody>
                  <a:tcPr marT="91425" marB="91425" marR="91425" marL="91425"/>
                </a:tc>
              </a:tr>
              <a:tr h="837950">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YNAB</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Budgeting and Goal Setting</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Moderate</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Free/$</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Helps to set budget goals</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Limited in Statistics</a:t>
                      </a:r>
                      <a:endParaRPr>
                        <a:latin typeface="Times New Roman"/>
                        <a:ea typeface="Times New Roman"/>
                        <a:cs typeface="Times New Roman"/>
                        <a:sym typeface="Times New Roman"/>
                      </a:endParaRPr>
                    </a:p>
                  </a:txBody>
                  <a:tcPr marT="91425" marB="91425" marR="91425" marL="91425"/>
                </a:tc>
              </a:tr>
              <a:tr h="662525">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POCKETGUARD</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Payments,Alerts</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User-friendly</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Free</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Helps in Alerts for spending</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Lacks in summary</a:t>
                      </a:r>
                      <a:endParaRPr>
                        <a:latin typeface="Times New Roman"/>
                        <a:ea typeface="Times New Roman"/>
                        <a:cs typeface="Times New Roman"/>
                        <a:sym typeface="Times New Roman"/>
                      </a:endParaRPr>
                    </a:p>
                  </a:txBody>
                  <a:tcPr marT="91425" marB="91425" marR="91425" marL="91425"/>
                </a:tc>
              </a:tr>
              <a:tr h="662525">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GOODBUDGET</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Payment tracking</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Easy</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Free</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Popular for money transfers</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Doesn't handle rent scheduling</a:t>
                      </a:r>
                      <a:endParaRPr>
                        <a:latin typeface="Times New Roman"/>
                        <a:ea typeface="Times New Roman"/>
                        <a:cs typeface="Times New Roman"/>
                        <a:sym typeface="Times New Roman"/>
                      </a:endParaRPr>
                    </a:p>
                  </a:txBody>
                  <a:tcPr marT="91425" marB="91425" marR="91425" marL="91425"/>
                </a:tc>
              </a:tr>
              <a:tr h="662525">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WALLY</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Alerts and syncing</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Flexible</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Free/$</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Great for Syncing the data</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Not tailored Budget Goals</a:t>
                      </a:r>
                      <a:endParaRPr>
                        <a:latin typeface="Times New Roman"/>
                        <a:ea typeface="Times New Roman"/>
                        <a:cs typeface="Times New Roman"/>
                        <a:sym typeface="Times New Roman"/>
                      </a:endParaRPr>
                    </a:p>
                  </a:txBody>
                  <a:tcPr marT="91425" marB="91425" marR="91425" marL="91425"/>
                </a:tc>
              </a:tr>
            </a:tbl>
          </a:graphicData>
        </a:graphic>
      </p:graphicFrame>
      <p:sp>
        <p:nvSpPr>
          <p:cNvPr id="144" name="Google Shape;144;p25"/>
          <p:cNvSpPr txBox="1"/>
          <p:nvPr/>
        </p:nvSpPr>
        <p:spPr>
          <a:xfrm>
            <a:off x="216250" y="184200"/>
            <a:ext cx="52977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600">
                <a:solidFill>
                  <a:srgbClr val="FF00FF"/>
                </a:solidFill>
                <a:latin typeface="Times New Roman"/>
                <a:ea typeface="Times New Roman"/>
                <a:cs typeface="Times New Roman"/>
                <a:sym typeface="Times New Roman"/>
              </a:rPr>
              <a:t>Competitive Analysis</a:t>
            </a:r>
            <a:endParaRPr b="1" sz="2600">
              <a:solidFill>
                <a:srgbClr val="FF00FF"/>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2674825" y="1961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Business Potential</a:t>
            </a:r>
            <a:endParaRPr>
              <a:latin typeface="Times New Roman"/>
              <a:ea typeface="Times New Roman"/>
              <a:cs typeface="Times New Roman"/>
              <a:sym typeface="Times New Roman"/>
            </a:endParaRPr>
          </a:p>
        </p:txBody>
      </p:sp>
      <p:sp>
        <p:nvSpPr>
          <p:cNvPr id="150" name="Google Shape;150;p26"/>
          <p:cNvSpPr txBox="1"/>
          <p:nvPr>
            <p:ph idx="2" type="body"/>
          </p:nvPr>
        </p:nvSpPr>
        <p:spPr>
          <a:xfrm>
            <a:off x="3126750" y="1161425"/>
            <a:ext cx="2890500" cy="3844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85000" lnSpcReduction="20000"/>
          </a:bodyPr>
          <a:lstStyle/>
          <a:p>
            <a:pPr indent="0" lvl="0" marL="0" rtl="0" algn="ctr">
              <a:spcBef>
                <a:spcPts val="1200"/>
              </a:spcBef>
              <a:spcAft>
                <a:spcPts val="0"/>
              </a:spcAft>
              <a:buNone/>
            </a:pPr>
            <a:r>
              <a:rPr b="1" lang="en" sz="1800">
                <a:solidFill>
                  <a:schemeClr val="accent4"/>
                </a:solidFill>
                <a:latin typeface="Times New Roman"/>
                <a:ea typeface="Times New Roman"/>
                <a:cs typeface="Times New Roman"/>
                <a:sym typeface="Times New Roman"/>
              </a:rPr>
              <a:t>TARGET AUDIENCE</a:t>
            </a:r>
            <a:endParaRPr b="1" sz="1800">
              <a:solidFill>
                <a:schemeClr val="accent4"/>
              </a:solidFill>
              <a:latin typeface="Times New Roman"/>
              <a:ea typeface="Times New Roman"/>
              <a:cs typeface="Times New Roman"/>
              <a:sym typeface="Times New Roman"/>
            </a:endParaRPr>
          </a:p>
          <a:p>
            <a:pPr indent="0" lvl="0" marL="0" rtl="0" algn="just">
              <a:spcBef>
                <a:spcPts val="1200"/>
              </a:spcBef>
              <a:spcAft>
                <a:spcPts val="0"/>
              </a:spcAft>
              <a:buNone/>
            </a:pPr>
            <a:r>
              <a:rPr lang="en" sz="1700">
                <a:solidFill>
                  <a:srgbClr val="000000"/>
                </a:solidFill>
                <a:latin typeface="Times New Roman"/>
                <a:ea typeface="Times New Roman"/>
                <a:cs typeface="Times New Roman"/>
                <a:sym typeface="Times New Roman"/>
              </a:rPr>
              <a:t>The target audience includes students, professionals, and families who want an easy way to track daily expenses.</a:t>
            </a:r>
            <a:endParaRPr sz="17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lang="en" sz="1700">
                <a:solidFill>
                  <a:srgbClr val="000000"/>
                </a:solidFill>
                <a:latin typeface="Times New Roman"/>
                <a:ea typeface="Times New Roman"/>
                <a:cs typeface="Times New Roman"/>
                <a:sym typeface="Times New Roman"/>
              </a:rPr>
              <a:t>They seek simple tools with real-time budget alerts to avoid overspending and achieve financial stability.</a:t>
            </a:r>
            <a:endParaRPr sz="17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1600">
                <a:solidFill>
                  <a:schemeClr val="accent4"/>
                </a:solidFill>
                <a:latin typeface="Times New Roman"/>
                <a:ea typeface="Times New Roman"/>
                <a:cs typeface="Times New Roman"/>
                <a:sym typeface="Times New Roman"/>
              </a:rPr>
              <a:t>   UNIQUENESS</a:t>
            </a:r>
            <a:endParaRPr b="1" sz="1600">
              <a:solidFill>
                <a:schemeClr val="accent4"/>
              </a:solidFill>
              <a:latin typeface="Times New Roman"/>
              <a:ea typeface="Times New Roman"/>
              <a:cs typeface="Times New Roman"/>
              <a:sym typeface="Times New Roman"/>
            </a:endParaRPr>
          </a:p>
          <a:p>
            <a:pPr indent="0" lvl="0" marL="0" rtl="0" algn="l">
              <a:spcBef>
                <a:spcPts val="1200"/>
              </a:spcBef>
              <a:spcAft>
                <a:spcPts val="1200"/>
              </a:spcAft>
              <a:buNone/>
            </a:pPr>
            <a:r>
              <a:rPr lang="en" sz="1600">
                <a:solidFill>
                  <a:schemeClr val="dk1"/>
                </a:solidFill>
                <a:latin typeface="Times New Roman"/>
                <a:ea typeface="Times New Roman"/>
                <a:cs typeface="Times New Roman"/>
                <a:sym typeface="Times New Roman"/>
              </a:rPr>
              <a:t>Provides real-time budget alerts with simple expense tracking in an intuitive iOS app, combining ease of use with smart financial insights</a:t>
            </a:r>
            <a:r>
              <a:rPr lang="en" sz="1100">
                <a:solidFill>
                  <a:schemeClr val="dk1"/>
                </a:solidFill>
              </a:rPr>
              <a:t>.</a:t>
            </a:r>
            <a:endParaRPr b="1" sz="1600">
              <a:solidFill>
                <a:schemeClr val="accent4"/>
              </a:solidFill>
              <a:latin typeface="Times New Roman"/>
              <a:ea typeface="Times New Roman"/>
              <a:cs typeface="Times New Roman"/>
              <a:sym typeface="Times New Roman"/>
            </a:endParaRPr>
          </a:p>
        </p:txBody>
      </p:sp>
      <p:sp>
        <p:nvSpPr>
          <p:cNvPr id="151" name="Google Shape;151;p26"/>
          <p:cNvSpPr txBox="1"/>
          <p:nvPr>
            <p:ph idx="2" type="body"/>
          </p:nvPr>
        </p:nvSpPr>
        <p:spPr>
          <a:xfrm>
            <a:off x="6253500" y="1161525"/>
            <a:ext cx="2890500" cy="3981900"/>
          </a:xfrm>
          <a:prstGeom prst="rect">
            <a:avLst/>
          </a:prstGeom>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4"/>
                </a:solidFill>
                <a:highlight>
                  <a:srgbClr val="FFFFFF"/>
                </a:highlight>
                <a:latin typeface="Times New Roman"/>
                <a:ea typeface="Times New Roman"/>
                <a:cs typeface="Times New Roman"/>
                <a:sym typeface="Times New Roman"/>
              </a:rPr>
              <a:t>MARKET SIZE</a:t>
            </a:r>
            <a:endParaRPr b="1" sz="1600">
              <a:solidFill>
                <a:schemeClr val="accent4"/>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sz="1600">
                <a:solidFill>
                  <a:schemeClr val="dk1"/>
                </a:solidFill>
                <a:latin typeface="Times New Roman"/>
                <a:ea typeface="Times New Roman"/>
                <a:cs typeface="Times New Roman"/>
                <a:sym typeface="Times New Roman"/>
              </a:rPr>
              <a:t>Most expense tracker apps range between ₹400–₹1,200 per month or ₹4,000–₹8,000 annually for premium features.</a:t>
            </a:r>
            <a:endParaRPr>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a:solidFill>
                  <a:srgbClr val="000000"/>
                </a:solidFill>
                <a:latin typeface="Times New Roman"/>
                <a:ea typeface="Times New Roman"/>
                <a:cs typeface="Times New Roman"/>
                <a:sym typeface="Times New Roman"/>
              </a:rPr>
              <a:t>SOURCE:STSTISTICA:2024</a:t>
            </a:r>
            <a:endParaRPr b="1">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600">
                <a:solidFill>
                  <a:schemeClr val="dk1"/>
                </a:solidFill>
                <a:latin typeface="Times New Roman"/>
                <a:ea typeface="Times New Roman"/>
                <a:cs typeface="Times New Roman"/>
                <a:sym typeface="Times New Roman"/>
              </a:rPr>
              <a:t>Most expense tracker apps are priced between ₹400–₹1,200 per month or ₹4,000–₹8,000 annually.</a:t>
            </a:r>
            <a:endParaRPr sz="16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rPr b="1" lang="en" sz="1600">
                <a:solidFill>
                  <a:schemeClr val="dk1"/>
                </a:solidFill>
                <a:latin typeface="Times New Roman"/>
                <a:ea typeface="Times New Roman"/>
                <a:cs typeface="Times New Roman"/>
                <a:sym typeface="Times New Roman"/>
              </a:rPr>
              <a:t>Source: Statista, 2024</a:t>
            </a:r>
            <a:endParaRPr b="1" sz="1600">
              <a:solidFill>
                <a:srgbClr val="000000"/>
              </a:solidFill>
              <a:latin typeface="Times New Roman"/>
              <a:ea typeface="Times New Roman"/>
              <a:cs typeface="Times New Roman"/>
              <a:sym typeface="Times New Roman"/>
            </a:endParaRPr>
          </a:p>
        </p:txBody>
      </p:sp>
      <p:sp>
        <p:nvSpPr>
          <p:cNvPr id="152" name="Google Shape;152;p26"/>
          <p:cNvSpPr txBox="1"/>
          <p:nvPr>
            <p:ph idx="2" type="body"/>
          </p:nvPr>
        </p:nvSpPr>
        <p:spPr>
          <a:xfrm>
            <a:off x="0" y="1161425"/>
            <a:ext cx="2890500" cy="39819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62500"/>
          </a:bodyPr>
          <a:lstStyle/>
          <a:p>
            <a:pPr indent="0" lvl="0" marL="0" rtl="0" algn="l">
              <a:spcBef>
                <a:spcPts val="1200"/>
              </a:spcBef>
              <a:spcAft>
                <a:spcPts val="0"/>
              </a:spcAft>
              <a:buNone/>
            </a:pPr>
            <a:r>
              <a:t/>
            </a:r>
            <a:endParaRPr b="1" sz="1400">
              <a:solidFill>
                <a:srgbClr val="000000"/>
              </a:solidFill>
              <a:latin typeface="Times New Roman"/>
              <a:ea typeface="Times New Roman"/>
              <a:cs typeface="Times New Roman"/>
              <a:sym typeface="Times New Roman"/>
            </a:endParaRPr>
          </a:p>
          <a:p>
            <a:pPr indent="0" lvl="0" marL="0" rtl="0" algn="ctr">
              <a:spcBef>
                <a:spcPts val="1200"/>
              </a:spcBef>
              <a:spcAft>
                <a:spcPts val="0"/>
              </a:spcAft>
              <a:buNone/>
            </a:pPr>
            <a:r>
              <a:rPr b="1" lang="en" sz="2900">
                <a:solidFill>
                  <a:schemeClr val="accent4"/>
                </a:solidFill>
                <a:latin typeface="Times New Roman"/>
                <a:ea typeface="Times New Roman"/>
                <a:cs typeface="Times New Roman"/>
                <a:sym typeface="Times New Roman"/>
              </a:rPr>
              <a:t>GAP ANALYSIS</a:t>
            </a:r>
            <a:endParaRPr b="1" sz="2900">
              <a:solidFill>
                <a:schemeClr val="accent4"/>
              </a:solidFill>
              <a:latin typeface="Times New Roman"/>
              <a:ea typeface="Times New Roman"/>
              <a:cs typeface="Times New Roman"/>
              <a:sym typeface="Times New Roman"/>
            </a:endParaRPr>
          </a:p>
          <a:p>
            <a:pPr indent="0" lvl="0" marL="0" rtl="0" algn="just">
              <a:spcBef>
                <a:spcPts val="1200"/>
              </a:spcBef>
              <a:spcAft>
                <a:spcPts val="1200"/>
              </a:spcAft>
              <a:buNone/>
            </a:pPr>
            <a:r>
              <a:rPr lang="en" sz="2500">
                <a:solidFill>
                  <a:srgbClr val="000000"/>
                </a:solidFill>
                <a:latin typeface="Times New Roman"/>
                <a:ea typeface="Times New Roman"/>
                <a:cs typeface="Times New Roman"/>
                <a:sym typeface="Times New Roman"/>
              </a:rPr>
              <a:t>Existing tools are often complex, lack real-time alerts, and fail to help users categorize expenses effectively. This gap leads to overspending and poor budget control. The Daily Expense Tracker with Budget Alerts fills this gap by providing simple tracking, smart notifications, and easy categorization to help users stay financially disciplined.</a:t>
            </a:r>
            <a:endParaRPr sz="2500">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157625" y="148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Business Potential</a:t>
            </a:r>
            <a:endParaRPr/>
          </a:p>
        </p:txBody>
      </p:sp>
      <p:sp>
        <p:nvSpPr>
          <p:cNvPr id="158" name="Google Shape;158;p27"/>
          <p:cNvSpPr txBox="1"/>
          <p:nvPr/>
        </p:nvSpPr>
        <p:spPr>
          <a:xfrm>
            <a:off x="1362900" y="1386600"/>
            <a:ext cx="7134600" cy="24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59" name="Google Shape;159;p27"/>
          <p:cNvPicPr preferRelativeResize="0"/>
          <p:nvPr/>
        </p:nvPicPr>
        <p:blipFill>
          <a:blip r:embed="rId3">
            <a:alphaModFix/>
          </a:blip>
          <a:stretch>
            <a:fillRect/>
          </a:stretch>
        </p:blipFill>
        <p:spPr>
          <a:xfrm>
            <a:off x="497750" y="1197000"/>
            <a:ext cx="3958374" cy="3335175"/>
          </a:xfrm>
          <a:prstGeom prst="rect">
            <a:avLst/>
          </a:prstGeom>
          <a:noFill/>
          <a:ln>
            <a:noFill/>
          </a:ln>
        </p:spPr>
      </p:pic>
      <p:pic>
        <p:nvPicPr>
          <p:cNvPr id="160" name="Google Shape;160;p27"/>
          <p:cNvPicPr preferRelativeResize="0"/>
          <p:nvPr/>
        </p:nvPicPr>
        <p:blipFill>
          <a:blip r:embed="rId4">
            <a:alphaModFix/>
          </a:blip>
          <a:stretch>
            <a:fillRect/>
          </a:stretch>
        </p:blipFill>
        <p:spPr>
          <a:xfrm>
            <a:off x="5072400" y="1314525"/>
            <a:ext cx="3709477" cy="3217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216875" y="25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Times New Roman"/>
                <a:ea typeface="Times New Roman"/>
                <a:cs typeface="Times New Roman"/>
                <a:sym typeface="Times New Roman"/>
              </a:rPr>
              <a:t>User Pain Points</a:t>
            </a:r>
            <a:endParaRPr b="1" sz="2600">
              <a:latin typeface="Times New Roman"/>
              <a:ea typeface="Times New Roman"/>
              <a:cs typeface="Times New Roman"/>
              <a:sym typeface="Times New Roman"/>
            </a:endParaRPr>
          </a:p>
        </p:txBody>
      </p:sp>
      <p:sp>
        <p:nvSpPr>
          <p:cNvPr id="166" name="Google Shape;166;p28"/>
          <p:cNvSpPr txBox="1"/>
          <p:nvPr/>
        </p:nvSpPr>
        <p:spPr>
          <a:xfrm>
            <a:off x="165925" y="924400"/>
            <a:ext cx="8864700" cy="372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1.</a:t>
            </a:r>
            <a:r>
              <a:rPr b="1" lang="en" sz="1600">
                <a:solidFill>
                  <a:srgbClr val="990000"/>
                </a:solidFill>
                <a:latin typeface="Times New Roman"/>
                <a:ea typeface="Times New Roman"/>
                <a:cs typeface="Times New Roman"/>
                <a:sym typeface="Times New Roman"/>
              </a:rPr>
              <a:t>Difficulty in Tracking Expenses</a:t>
            </a:r>
            <a:endParaRPr b="1" sz="1600">
              <a:solidFill>
                <a:srgbClr val="990000"/>
              </a:solidFill>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Users struggle to consistently record and monitor their daily spending, leading to incomplete financial awareness.</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2</a:t>
            </a:r>
            <a:r>
              <a:rPr b="1" lang="en" sz="1600">
                <a:solidFill>
                  <a:srgbClr val="990000"/>
                </a:solidFill>
                <a:latin typeface="Times New Roman"/>
                <a:ea typeface="Times New Roman"/>
                <a:cs typeface="Times New Roman"/>
                <a:sym typeface="Times New Roman"/>
              </a:rPr>
              <a:t>. Lack of Timely Alerts</a:t>
            </a:r>
            <a:endParaRPr b="1" sz="1600">
              <a:solidFill>
                <a:srgbClr val="990000"/>
              </a:solidFill>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Without instant budget notifications, users often overspend unknowingly and cross their financial limits.</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3. </a:t>
            </a:r>
            <a:r>
              <a:rPr b="1" lang="en" sz="1600">
                <a:solidFill>
                  <a:srgbClr val="990000"/>
                </a:solidFill>
                <a:latin typeface="Times New Roman"/>
                <a:ea typeface="Times New Roman"/>
                <a:cs typeface="Times New Roman"/>
                <a:sym typeface="Times New Roman"/>
              </a:rPr>
              <a:t>Complex Existing Tools</a:t>
            </a:r>
            <a:endParaRPr b="1" sz="1600">
              <a:solidFill>
                <a:srgbClr val="990000"/>
              </a:solidFill>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Most available apps are cluttered or complicated, discouraging regular usage for simple expense management.</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1100"/>
              <a:buFont typeface="Arial"/>
              <a:buNone/>
            </a:pPr>
            <a:r>
              <a:rPr b="1" lang="en" sz="1600">
                <a:solidFill>
                  <a:schemeClr val="dk1"/>
                </a:solidFill>
                <a:latin typeface="Times New Roman"/>
                <a:ea typeface="Times New Roman"/>
                <a:cs typeface="Times New Roman"/>
                <a:sym typeface="Times New Roman"/>
              </a:rPr>
              <a:t>4. </a:t>
            </a:r>
            <a:r>
              <a:rPr b="1" lang="en" sz="1600">
                <a:solidFill>
                  <a:srgbClr val="990000"/>
                </a:solidFill>
                <a:latin typeface="Times New Roman"/>
                <a:ea typeface="Times New Roman"/>
                <a:cs typeface="Times New Roman"/>
                <a:sym typeface="Times New Roman"/>
              </a:rPr>
              <a:t>Poor Categorization</a:t>
            </a:r>
            <a:endParaRPr b="1" sz="1600">
              <a:solidFill>
                <a:srgbClr val="990000"/>
              </a:solidFill>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Inability to categorize expenses easily makes it hard for users to analyze spending patterns and control budgets.</a:t>
            </a:r>
            <a:endParaRPr sz="1600">
              <a:solidFill>
                <a:schemeClr val="dk1"/>
              </a:solidFill>
              <a:latin typeface="Times New Roman"/>
              <a:ea typeface="Times New Roman"/>
              <a:cs typeface="Times New Roman"/>
              <a:sym typeface="Times New Roman"/>
            </a:endParaRPr>
          </a:p>
          <a:p>
            <a:pPr indent="0" lvl="0" marL="0" rtl="0" algn="l">
              <a:spcBef>
                <a:spcPts val="1000"/>
              </a:spcBef>
              <a:spcAft>
                <a:spcPts val="0"/>
              </a:spcAft>
              <a:buNone/>
            </a:pPr>
            <a:r>
              <a:t/>
            </a:r>
            <a:endParaRPr sz="1600">
              <a:solidFill>
                <a:schemeClr val="dk2"/>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136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Flow Diagram</a:t>
            </a:r>
            <a:endParaRPr/>
          </a:p>
        </p:txBody>
      </p:sp>
      <p:pic>
        <p:nvPicPr>
          <p:cNvPr id="172" name="Google Shape;172;p29"/>
          <p:cNvPicPr preferRelativeResize="0"/>
          <p:nvPr/>
        </p:nvPicPr>
        <p:blipFill>
          <a:blip r:embed="rId3">
            <a:alphaModFix/>
          </a:blip>
          <a:stretch>
            <a:fillRect/>
          </a:stretch>
        </p:blipFill>
        <p:spPr>
          <a:xfrm>
            <a:off x="888875" y="709600"/>
            <a:ext cx="6980449" cy="41496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205050" y="267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Sketches</a:t>
            </a:r>
            <a:endParaRPr/>
          </a:p>
          <a:p>
            <a:pPr indent="0" lvl="0" marL="0" rtl="0" algn="l">
              <a:spcBef>
                <a:spcPts val="0"/>
              </a:spcBef>
              <a:spcAft>
                <a:spcPts val="0"/>
              </a:spcAft>
              <a:buNone/>
            </a:pPr>
            <a:r>
              <a:t/>
            </a:r>
            <a:endParaRPr/>
          </a:p>
        </p:txBody>
      </p:sp>
      <p:pic>
        <p:nvPicPr>
          <p:cNvPr id="178" name="Google Shape;178;p30"/>
          <p:cNvPicPr preferRelativeResize="0"/>
          <p:nvPr/>
        </p:nvPicPr>
        <p:blipFill>
          <a:blip r:embed="rId3">
            <a:alphaModFix/>
          </a:blip>
          <a:stretch>
            <a:fillRect/>
          </a:stretch>
        </p:blipFill>
        <p:spPr>
          <a:xfrm rot="-5400000">
            <a:off x="731699" y="313301"/>
            <a:ext cx="3521349" cy="4574648"/>
          </a:xfrm>
          <a:prstGeom prst="rect">
            <a:avLst/>
          </a:prstGeom>
          <a:noFill/>
          <a:ln>
            <a:noFill/>
          </a:ln>
        </p:spPr>
      </p:pic>
      <p:sp>
        <p:nvSpPr>
          <p:cNvPr id="179" name="Google Shape;179;p30"/>
          <p:cNvSpPr txBox="1"/>
          <p:nvPr/>
        </p:nvSpPr>
        <p:spPr>
          <a:xfrm>
            <a:off x="592575" y="4598325"/>
            <a:ext cx="3816000" cy="4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Times New Roman"/>
                <a:ea typeface="Times New Roman"/>
                <a:cs typeface="Times New Roman"/>
                <a:sym typeface="Times New Roman"/>
              </a:rPr>
              <a:t>PAPER WIREFRAMES</a:t>
            </a:r>
            <a:endParaRPr sz="1800">
              <a:solidFill>
                <a:schemeClr val="dk1"/>
              </a:solidFill>
              <a:latin typeface="Times New Roman"/>
              <a:ea typeface="Times New Roman"/>
              <a:cs typeface="Times New Roman"/>
              <a:sym typeface="Times New Roman"/>
            </a:endParaRPr>
          </a:p>
        </p:txBody>
      </p:sp>
      <p:pic>
        <p:nvPicPr>
          <p:cNvPr id="180" name="Google Shape;180;p30"/>
          <p:cNvPicPr preferRelativeResize="0"/>
          <p:nvPr/>
        </p:nvPicPr>
        <p:blipFill>
          <a:blip r:embed="rId4">
            <a:alphaModFix/>
          </a:blip>
          <a:stretch>
            <a:fillRect/>
          </a:stretch>
        </p:blipFill>
        <p:spPr>
          <a:xfrm>
            <a:off x="5223200" y="784000"/>
            <a:ext cx="3577300" cy="3577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213325" y="136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Ideation Sketches</a:t>
            </a:r>
            <a:endParaRPr/>
          </a:p>
        </p:txBody>
      </p:sp>
      <p:pic>
        <p:nvPicPr>
          <p:cNvPr id="186" name="Google Shape;186;p31"/>
          <p:cNvPicPr preferRelativeResize="0"/>
          <p:nvPr/>
        </p:nvPicPr>
        <p:blipFill>
          <a:blip r:embed="rId3">
            <a:alphaModFix/>
          </a:blip>
          <a:stretch>
            <a:fillRect/>
          </a:stretch>
        </p:blipFill>
        <p:spPr>
          <a:xfrm>
            <a:off x="152400" y="709600"/>
            <a:ext cx="8839201" cy="40990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graphicFrame>
        <p:nvGraphicFramePr>
          <p:cNvPr id="191" name="Google Shape;191;p32"/>
          <p:cNvGraphicFramePr/>
          <p:nvPr/>
        </p:nvGraphicFramePr>
        <p:xfrm>
          <a:off x="0" y="674650"/>
          <a:ext cx="3000000" cy="3000000"/>
        </p:xfrm>
        <a:graphic>
          <a:graphicData uri="http://schemas.openxmlformats.org/drawingml/2006/table">
            <a:tbl>
              <a:tblPr>
                <a:noFill/>
                <a:tableStyleId>{C9E64EC0-4050-46EC-8A35-05DDF7B0758E}</a:tableStyleId>
              </a:tblPr>
              <a:tblGrid>
                <a:gridCol w="1640025"/>
                <a:gridCol w="3398025"/>
                <a:gridCol w="3999775"/>
              </a:tblGrid>
              <a:tr h="365875">
                <a:tc>
                  <a:txBody>
                    <a:bodyPr/>
                    <a:lstStyle/>
                    <a:p>
                      <a:pPr indent="0" lvl="0" marL="0" rtl="0" algn="ctr">
                        <a:lnSpc>
                          <a:spcPct val="115000"/>
                        </a:lnSpc>
                        <a:spcBef>
                          <a:spcPts val="0"/>
                        </a:spcBef>
                        <a:spcAft>
                          <a:spcPts val="0"/>
                        </a:spcAft>
                        <a:buNone/>
                      </a:pPr>
                      <a:r>
                        <a:rPr b="1" lang="en" sz="1100"/>
                        <a:t>Layer</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Technology Used</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Purpose/Description</a:t>
                      </a:r>
                      <a:endParaRPr b="1" sz="1100"/>
                    </a:p>
                  </a:txBody>
                  <a:tcPr marT="91425" marB="91425" marR="91425" marL="91425"/>
                </a:tc>
              </a:tr>
              <a:tr h="384525">
                <a:tc>
                  <a:txBody>
                    <a:bodyPr/>
                    <a:lstStyle/>
                    <a:p>
                      <a:pPr indent="0" lvl="0" marL="0" rtl="0" algn="l">
                        <a:spcBef>
                          <a:spcPts val="0"/>
                        </a:spcBef>
                        <a:spcAft>
                          <a:spcPts val="0"/>
                        </a:spcAft>
                        <a:buNone/>
                      </a:pPr>
                      <a:r>
                        <a:rPr b="1" lang="en" sz="1100"/>
                        <a:t>Frontend (iOS App)</a:t>
                      </a:r>
                      <a:endParaRPr b="1" sz="1100"/>
                    </a:p>
                  </a:txBody>
                  <a:tcPr marT="91425" marB="91425" marR="91425" marL="91425"/>
                </a:tc>
                <a:tc>
                  <a:txBody>
                    <a:bodyPr/>
                    <a:lstStyle/>
                    <a:p>
                      <a:pPr indent="0" lvl="0" marL="0" rtl="0" algn="l">
                        <a:spcBef>
                          <a:spcPts val="0"/>
                        </a:spcBef>
                        <a:spcAft>
                          <a:spcPts val="0"/>
                        </a:spcAft>
                        <a:buNone/>
                      </a:pPr>
                      <a:r>
                        <a:rPr lang="en"/>
                        <a:t>SwiftUI</a:t>
                      </a:r>
                      <a:endParaRPr/>
                    </a:p>
                  </a:txBody>
                  <a:tcPr marT="91425" marB="91425" marR="91425" marL="91425"/>
                </a:tc>
                <a:tc>
                  <a:txBody>
                    <a:bodyPr/>
                    <a:lstStyle/>
                    <a:p>
                      <a:pPr indent="0" lvl="0" marL="0" rtl="0" algn="l">
                        <a:spcBef>
                          <a:spcPts val="0"/>
                        </a:spcBef>
                        <a:spcAft>
                          <a:spcPts val="0"/>
                        </a:spcAft>
                        <a:buNone/>
                      </a:pPr>
                      <a:r>
                        <a:rPr lang="en"/>
                        <a:t>User interface, navigation, and app design</a:t>
                      </a:r>
                      <a:endParaRPr/>
                    </a:p>
                  </a:txBody>
                  <a:tcPr marT="91425" marB="91425" marR="91425" marL="91425"/>
                </a:tc>
              </a:tr>
              <a:tr h="384525">
                <a:tc>
                  <a:txBody>
                    <a:bodyPr/>
                    <a:lstStyle/>
                    <a:p>
                      <a:pPr indent="0" lvl="0" marL="0" rtl="0" algn="l">
                        <a:spcBef>
                          <a:spcPts val="0"/>
                        </a:spcBef>
                        <a:spcAft>
                          <a:spcPts val="0"/>
                        </a:spcAft>
                        <a:buNone/>
                      </a:pPr>
                      <a:r>
                        <a:rPr b="1" lang="en" sz="1100"/>
                        <a:t>Backend</a:t>
                      </a:r>
                      <a:endParaRPr b="1" sz="1100"/>
                    </a:p>
                  </a:txBody>
                  <a:tcPr marT="91425" marB="91425" marR="91425" marL="91425"/>
                </a:tc>
                <a:tc>
                  <a:txBody>
                    <a:bodyPr/>
                    <a:lstStyle/>
                    <a:p>
                      <a:pPr indent="0" lvl="0" marL="0" rtl="0" algn="l">
                        <a:spcBef>
                          <a:spcPts val="0"/>
                        </a:spcBef>
                        <a:spcAft>
                          <a:spcPts val="0"/>
                        </a:spcAft>
                        <a:buNone/>
                      </a:pPr>
                      <a:r>
                        <a:rPr lang="en"/>
                        <a:t>PHP 8.2</a:t>
                      </a:r>
                      <a:endParaRPr/>
                    </a:p>
                  </a:txBody>
                  <a:tcPr marT="91425" marB="91425" marR="91425" marL="91425"/>
                </a:tc>
                <a:tc>
                  <a:txBody>
                    <a:bodyPr/>
                    <a:lstStyle/>
                    <a:p>
                      <a:pPr indent="0" lvl="0" marL="0" rtl="0" algn="l">
                        <a:spcBef>
                          <a:spcPts val="0"/>
                        </a:spcBef>
                        <a:spcAft>
                          <a:spcPts val="0"/>
                        </a:spcAft>
                        <a:buNone/>
                      </a:pPr>
                      <a:r>
                        <a:rPr lang="en"/>
                        <a:t>Server-side logic, API handling</a:t>
                      </a:r>
                      <a:endParaRPr/>
                    </a:p>
                  </a:txBody>
                  <a:tcPr marT="91425" marB="91425" marR="91425" marL="91425"/>
                </a:tc>
              </a:tr>
              <a:tr h="589875">
                <a:tc>
                  <a:txBody>
                    <a:bodyPr/>
                    <a:lstStyle/>
                    <a:p>
                      <a:pPr indent="0" lvl="0" marL="0" rtl="0" algn="l">
                        <a:spcBef>
                          <a:spcPts val="0"/>
                        </a:spcBef>
                        <a:spcAft>
                          <a:spcPts val="0"/>
                        </a:spcAft>
                        <a:buNone/>
                      </a:pPr>
                      <a:r>
                        <a:rPr b="1" lang="en" sz="1100"/>
                        <a:t>Database</a:t>
                      </a:r>
                      <a:endParaRPr b="1" sz="1100"/>
                    </a:p>
                  </a:txBody>
                  <a:tcPr marT="91425" marB="91425" marR="91425" marL="91425"/>
                </a:tc>
                <a:tc>
                  <a:txBody>
                    <a:bodyPr/>
                    <a:lstStyle/>
                    <a:p>
                      <a:pPr indent="0" lvl="0" marL="0" rtl="0" algn="l">
                        <a:spcBef>
                          <a:spcPts val="0"/>
                        </a:spcBef>
                        <a:spcAft>
                          <a:spcPts val="0"/>
                        </a:spcAft>
                        <a:buNone/>
                      </a:pPr>
                      <a:r>
                        <a:rPr lang="en"/>
                        <a:t>MySQL (WalletWise DB)</a:t>
                      </a:r>
                      <a:endParaRPr/>
                    </a:p>
                  </a:txBody>
                  <a:tcPr marT="91425" marB="91425" marR="91425" marL="91425"/>
                </a:tc>
                <a:tc>
                  <a:txBody>
                    <a:bodyPr/>
                    <a:lstStyle/>
                    <a:p>
                      <a:pPr indent="0" lvl="0" marL="0" rtl="0" algn="l">
                        <a:spcBef>
                          <a:spcPts val="0"/>
                        </a:spcBef>
                        <a:spcAft>
                          <a:spcPts val="0"/>
                        </a:spcAft>
                        <a:buNone/>
                      </a:pPr>
                      <a:r>
                        <a:rPr lang="en"/>
                        <a:t>Storing user data, expenses, budgets, and feedback</a:t>
                      </a:r>
                      <a:endParaRPr/>
                    </a:p>
                  </a:txBody>
                  <a:tcPr marT="91425" marB="91425" marR="91425" marL="91425"/>
                </a:tc>
              </a:tr>
              <a:tr h="589875">
                <a:tc>
                  <a:txBody>
                    <a:bodyPr/>
                    <a:lstStyle/>
                    <a:p>
                      <a:pPr indent="0" lvl="0" marL="0" rtl="0" algn="l">
                        <a:spcBef>
                          <a:spcPts val="0"/>
                        </a:spcBef>
                        <a:spcAft>
                          <a:spcPts val="0"/>
                        </a:spcAft>
                        <a:buNone/>
                      </a:pPr>
                      <a:r>
                        <a:rPr b="1" lang="en" sz="1100"/>
                        <a:t>Server</a:t>
                      </a:r>
                      <a:endParaRPr b="1" sz="1100"/>
                    </a:p>
                  </a:txBody>
                  <a:tcPr marT="91425" marB="91425" marR="91425" marL="91425"/>
                </a:tc>
                <a:tc>
                  <a:txBody>
                    <a:bodyPr/>
                    <a:lstStyle/>
                    <a:p>
                      <a:pPr indent="0" lvl="0" marL="0" rtl="0" algn="l">
                        <a:spcBef>
                          <a:spcPts val="0"/>
                        </a:spcBef>
                        <a:spcAft>
                          <a:spcPts val="0"/>
                        </a:spcAft>
                        <a:buNone/>
                      </a:pPr>
                      <a:r>
                        <a:rPr lang="en"/>
                        <a:t>XAMPP (Apache)</a:t>
                      </a:r>
                      <a:endParaRPr/>
                    </a:p>
                  </a:txBody>
                  <a:tcPr marT="91425" marB="91425" marR="91425" marL="91425"/>
                </a:tc>
                <a:tc>
                  <a:txBody>
                    <a:bodyPr/>
                    <a:lstStyle/>
                    <a:p>
                      <a:pPr indent="0" lvl="0" marL="0" rtl="0" algn="l">
                        <a:spcBef>
                          <a:spcPts val="0"/>
                        </a:spcBef>
                        <a:spcAft>
                          <a:spcPts val="0"/>
                        </a:spcAft>
                        <a:buNone/>
                      </a:pPr>
                      <a:r>
                        <a:rPr lang="en"/>
                        <a:t>Local server environment for development &amp; testing</a:t>
                      </a:r>
                      <a:endParaRPr/>
                    </a:p>
                  </a:txBody>
                  <a:tcPr marT="91425" marB="91425" marR="91425" marL="91425"/>
                </a:tc>
              </a:tr>
              <a:tr h="589875">
                <a:tc>
                  <a:txBody>
                    <a:bodyPr/>
                    <a:lstStyle/>
                    <a:p>
                      <a:pPr indent="0" lvl="0" marL="0" rtl="0" algn="l">
                        <a:spcBef>
                          <a:spcPts val="0"/>
                        </a:spcBef>
                        <a:spcAft>
                          <a:spcPts val="0"/>
                        </a:spcAft>
                        <a:buNone/>
                      </a:pPr>
                      <a:r>
                        <a:rPr b="1" lang="en" sz="1100"/>
                        <a:t>Hosting (optional)</a:t>
                      </a:r>
                      <a:endParaRPr b="1" sz="1100"/>
                    </a:p>
                  </a:txBody>
                  <a:tcPr marT="91425" marB="91425" marR="91425" marL="91425"/>
                </a:tc>
                <a:tc>
                  <a:txBody>
                    <a:bodyPr/>
                    <a:lstStyle/>
                    <a:p>
                      <a:pPr indent="0" lvl="0" marL="0" rtl="0" algn="l">
                        <a:spcBef>
                          <a:spcPts val="0"/>
                        </a:spcBef>
                        <a:spcAft>
                          <a:spcPts val="0"/>
                        </a:spcAft>
                        <a:buNone/>
                      </a:pPr>
                      <a:r>
                        <a:rPr lang="en"/>
                        <a:t>AWS / cPanel / DigitalOcean</a:t>
                      </a:r>
                      <a:endParaRPr/>
                    </a:p>
                  </a:txBody>
                  <a:tcPr marT="91425" marB="91425" marR="91425" marL="91425"/>
                </a:tc>
                <a:tc>
                  <a:txBody>
                    <a:bodyPr/>
                    <a:lstStyle/>
                    <a:p>
                      <a:pPr indent="0" lvl="0" marL="0" rtl="0" algn="l">
                        <a:spcBef>
                          <a:spcPts val="0"/>
                        </a:spcBef>
                        <a:spcAft>
                          <a:spcPts val="0"/>
                        </a:spcAft>
                        <a:buNone/>
                      </a:pPr>
                      <a:r>
                        <a:rPr lang="en"/>
                        <a:t>Deployment and live hosting of backend &amp; database</a:t>
                      </a:r>
                      <a:endParaRPr/>
                    </a:p>
                  </a:txBody>
                  <a:tcPr marT="91425" marB="91425" marR="91425" marL="91425"/>
                </a:tc>
              </a:tr>
              <a:tr h="589875">
                <a:tc>
                  <a:txBody>
                    <a:bodyPr/>
                    <a:lstStyle/>
                    <a:p>
                      <a:pPr indent="0" lvl="0" marL="0" rtl="0" algn="l">
                        <a:spcBef>
                          <a:spcPts val="0"/>
                        </a:spcBef>
                        <a:spcAft>
                          <a:spcPts val="0"/>
                        </a:spcAft>
                        <a:buNone/>
                      </a:pPr>
                      <a:r>
                        <a:rPr b="1" lang="en" sz="1100"/>
                        <a:t>Authentication</a:t>
                      </a:r>
                      <a:endParaRPr b="1" sz="1100"/>
                    </a:p>
                  </a:txBody>
                  <a:tcPr marT="91425" marB="91425" marR="91425" marL="91425"/>
                </a:tc>
                <a:tc>
                  <a:txBody>
                    <a:bodyPr/>
                    <a:lstStyle/>
                    <a:p>
                      <a:pPr indent="0" lvl="0" marL="0" rtl="0" algn="l">
                        <a:spcBef>
                          <a:spcPts val="0"/>
                        </a:spcBef>
                        <a:spcAft>
                          <a:spcPts val="0"/>
                        </a:spcAft>
                        <a:buNone/>
                      </a:pPr>
                      <a:r>
                        <a:rPr lang="en"/>
                        <a:t>PHP Sessions / JWT (JSON Web Token)</a:t>
                      </a:r>
                      <a:endParaRPr/>
                    </a:p>
                  </a:txBody>
                  <a:tcPr marT="91425" marB="91425" marR="91425" marL="91425"/>
                </a:tc>
                <a:tc>
                  <a:txBody>
                    <a:bodyPr/>
                    <a:lstStyle/>
                    <a:p>
                      <a:pPr indent="0" lvl="0" marL="0" rtl="0" algn="l">
                        <a:spcBef>
                          <a:spcPts val="0"/>
                        </a:spcBef>
                        <a:spcAft>
                          <a:spcPts val="0"/>
                        </a:spcAft>
                        <a:buNone/>
                      </a:pPr>
                      <a:r>
                        <a:rPr lang="en"/>
                        <a:t>Secure login &amp; session management</a:t>
                      </a:r>
                      <a:endParaRPr/>
                    </a:p>
                  </a:txBody>
                  <a:tcPr marT="91425" marB="91425" marR="91425" marL="91425"/>
                </a:tc>
              </a:tr>
              <a:tr h="589875">
                <a:tc>
                  <a:txBody>
                    <a:bodyPr/>
                    <a:lstStyle/>
                    <a:p>
                      <a:pPr indent="0" lvl="0" marL="0" rtl="0" algn="l">
                        <a:spcBef>
                          <a:spcPts val="0"/>
                        </a:spcBef>
                        <a:spcAft>
                          <a:spcPts val="0"/>
                        </a:spcAft>
                        <a:buNone/>
                      </a:pPr>
                      <a:r>
                        <a:rPr b="1" lang="en" sz="1100"/>
                        <a:t>Notifications</a:t>
                      </a:r>
                      <a:endParaRPr b="1" sz="1100"/>
                    </a:p>
                  </a:txBody>
                  <a:tcPr marT="91425" marB="91425" marR="91425" marL="91425"/>
                </a:tc>
                <a:tc>
                  <a:txBody>
                    <a:bodyPr/>
                    <a:lstStyle/>
                    <a:p>
                      <a:pPr indent="0" lvl="0" marL="0" rtl="0" algn="l">
                        <a:spcBef>
                          <a:spcPts val="0"/>
                        </a:spcBef>
                        <a:spcAft>
                          <a:spcPts val="0"/>
                        </a:spcAft>
                        <a:buNone/>
                      </a:pPr>
                      <a:r>
                        <a:rPr lang="en"/>
                        <a:t>Firebase Cloud Messaging (FCM) (optional)</a:t>
                      </a:r>
                      <a:endParaRPr/>
                    </a:p>
                  </a:txBody>
                  <a:tcPr marT="91425" marB="91425" marR="91425" marL="91425"/>
                </a:tc>
                <a:tc>
                  <a:txBody>
                    <a:bodyPr/>
                    <a:lstStyle/>
                    <a:p>
                      <a:pPr indent="0" lvl="0" marL="0" rtl="0" algn="l">
                        <a:spcBef>
                          <a:spcPts val="0"/>
                        </a:spcBef>
                        <a:spcAft>
                          <a:spcPts val="0"/>
                        </a:spcAft>
                        <a:buNone/>
                      </a:pPr>
                      <a:r>
                        <a:rPr lang="en"/>
                        <a:t>Push notifications for budget alerts</a:t>
                      </a:r>
                      <a:endParaRPr/>
                    </a:p>
                  </a:txBody>
                  <a:tcPr marT="91425" marB="91425" marR="91425" marL="91425"/>
                </a:tc>
              </a:tr>
              <a:tr h="384525">
                <a:tc>
                  <a:txBody>
                    <a:bodyPr/>
                    <a:lstStyle/>
                    <a:p>
                      <a:pPr indent="0" lvl="0" marL="0" rtl="0" algn="l">
                        <a:spcBef>
                          <a:spcPts val="0"/>
                        </a:spcBef>
                        <a:spcAft>
                          <a:spcPts val="0"/>
                        </a:spcAft>
                        <a:buNone/>
                      </a:pPr>
                      <a:r>
                        <a:rPr b="1" lang="en" sz="1100"/>
                        <a:t>Version Control</a:t>
                      </a:r>
                      <a:endParaRPr b="1" sz="1100"/>
                    </a:p>
                  </a:txBody>
                  <a:tcPr marT="91425" marB="91425" marR="91425" marL="91425"/>
                </a:tc>
                <a:tc>
                  <a:txBody>
                    <a:bodyPr/>
                    <a:lstStyle/>
                    <a:p>
                      <a:pPr indent="0" lvl="0" marL="0" rtl="0" algn="l">
                        <a:spcBef>
                          <a:spcPts val="0"/>
                        </a:spcBef>
                        <a:spcAft>
                          <a:spcPts val="0"/>
                        </a:spcAft>
                        <a:buNone/>
                      </a:pPr>
                      <a:r>
                        <a:rPr lang="en"/>
                        <a:t>Git &amp; GitHub</a:t>
                      </a:r>
                      <a:endParaRPr/>
                    </a:p>
                  </a:txBody>
                  <a:tcPr marT="91425" marB="91425" marR="91425" marL="91425"/>
                </a:tc>
                <a:tc>
                  <a:txBody>
                    <a:bodyPr/>
                    <a:lstStyle/>
                    <a:p>
                      <a:pPr indent="0" lvl="0" marL="0" rtl="0" algn="l">
                        <a:spcBef>
                          <a:spcPts val="0"/>
                        </a:spcBef>
                        <a:spcAft>
                          <a:spcPts val="0"/>
                        </a:spcAft>
                        <a:buNone/>
                      </a:pPr>
                      <a:r>
                        <a:rPr lang="en"/>
                        <a:t>Code management &amp; collaboration</a:t>
                      </a:r>
                      <a:endParaRPr/>
                    </a:p>
                  </a:txBody>
                  <a:tcPr marT="91425" marB="91425" marR="91425" marL="91425"/>
                </a:tc>
              </a:tr>
            </a:tbl>
          </a:graphicData>
        </a:graphic>
      </p:graphicFrame>
      <p:sp>
        <p:nvSpPr>
          <p:cNvPr id="192" name="Google Shape;192;p32"/>
          <p:cNvSpPr txBox="1"/>
          <p:nvPr/>
        </p:nvSpPr>
        <p:spPr>
          <a:xfrm>
            <a:off x="-177750" y="70275"/>
            <a:ext cx="36027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accent4"/>
                </a:solidFill>
                <a:latin typeface="Times New Roman"/>
                <a:ea typeface="Times New Roman"/>
                <a:cs typeface="Times New Roman"/>
                <a:sym typeface="Times New Roman"/>
              </a:rPr>
              <a:t>TECH STACK</a:t>
            </a:r>
            <a:endParaRPr b="1" sz="2600">
              <a:solidFill>
                <a:schemeClr val="accent4"/>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205025" y="2080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600">
                <a:latin typeface="Times New Roman"/>
                <a:ea typeface="Times New Roman"/>
                <a:cs typeface="Times New Roman"/>
                <a:sym typeface="Times New Roman"/>
              </a:rPr>
              <a:t>Design</a:t>
            </a:r>
            <a:endParaRPr b="1" sz="2600">
              <a:latin typeface="Times New Roman"/>
              <a:ea typeface="Times New Roman"/>
              <a:cs typeface="Times New Roman"/>
              <a:sym typeface="Times New Roman"/>
            </a:endParaRPr>
          </a:p>
        </p:txBody>
      </p:sp>
      <p:pic>
        <p:nvPicPr>
          <p:cNvPr id="198" name="Google Shape;198;p33"/>
          <p:cNvPicPr preferRelativeResize="0"/>
          <p:nvPr/>
        </p:nvPicPr>
        <p:blipFill>
          <a:blip r:embed="rId3">
            <a:alphaModFix/>
          </a:blip>
          <a:stretch>
            <a:fillRect/>
          </a:stretch>
        </p:blipFill>
        <p:spPr>
          <a:xfrm>
            <a:off x="4501700" y="897550"/>
            <a:ext cx="2148350" cy="3820975"/>
          </a:xfrm>
          <a:prstGeom prst="rect">
            <a:avLst/>
          </a:prstGeom>
          <a:noFill/>
          <a:ln>
            <a:noFill/>
          </a:ln>
        </p:spPr>
      </p:pic>
      <p:pic>
        <p:nvPicPr>
          <p:cNvPr id="199" name="Google Shape;199;p33"/>
          <p:cNvPicPr preferRelativeResize="0"/>
          <p:nvPr/>
        </p:nvPicPr>
        <p:blipFill>
          <a:blip r:embed="rId4">
            <a:alphaModFix/>
          </a:blip>
          <a:stretch>
            <a:fillRect/>
          </a:stretch>
        </p:blipFill>
        <p:spPr>
          <a:xfrm>
            <a:off x="6802450" y="897550"/>
            <a:ext cx="1965300" cy="3856525"/>
          </a:xfrm>
          <a:prstGeom prst="rect">
            <a:avLst/>
          </a:prstGeom>
          <a:noFill/>
          <a:ln>
            <a:noFill/>
          </a:ln>
        </p:spPr>
      </p:pic>
      <p:pic>
        <p:nvPicPr>
          <p:cNvPr id="200" name="Google Shape;200;p33"/>
          <p:cNvPicPr preferRelativeResize="0"/>
          <p:nvPr/>
        </p:nvPicPr>
        <p:blipFill>
          <a:blip r:embed="rId5">
            <a:alphaModFix/>
          </a:blip>
          <a:stretch>
            <a:fillRect/>
          </a:stretch>
        </p:blipFill>
        <p:spPr>
          <a:xfrm>
            <a:off x="134825" y="941750"/>
            <a:ext cx="2148350" cy="3820974"/>
          </a:xfrm>
          <a:prstGeom prst="rect">
            <a:avLst/>
          </a:prstGeom>
          <a:noFill/>
          <a:ln>
            <a:noFill/>
          </a:ln>
        </p:spPr>
      </p:pic>
      <p:pic>
        <p:nvPicPr>
          <p:cNvPr id="201" name="Google Shape;201;p33"/>
          <p:cNvPicPr preferRelativeResize="0"/>
          <p:nvPr/>
        </p:nvPicPr>
        <p:blipFill>
          <a:blip r:embed="rId6">
            <a:alphaModFix/>
          </a:blip>
          <a:stretch>
            <a:fillRect/>
          </a:stretch>
        </p:blipFill>
        <p:spPr>
          <a:xfrm>
            <a:off x="2435575" y="933100"/>
            <a:ext cx="1876426" cy="3785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2317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600">
                <a:latin typeface="Times New Roman"/>
                <a:ea typeface="Times New Roman"/>
                <a:cs typeface="Times New Roman"/>
                <a:sym typeface="Times New Roman"/>
              </a:rPr>
              <a:t>DESIGN</a:t>
            </a:r>
            <a:endParaRPr b="1" sz="2600">
              <a:latin typeface="Times New Roman"/>
              <a:ea typeface="Times New Roman"/>
              <a:cs typeface="Times New Roman"/>
              <a:sym typeface="Times New Roman"/>
            </a:endParaRPr>
          </a:p>
        </p:txBody>
      </p:sp>
      <p:pic>
        <p:nvPicPr>
          <p:cNvPr id="207" name="Google Shape;207;p34"/>
          <p:cNvPicPr preferRelativeResize="0"/>
          <p:nvPr/>
        </p:nvPicPr>
        <p:blipFill>
          <a:blip r:embed="rId3">
            <a:alphaModFix/>
          </a:blip>
          <a:stretch>
            <a:fillRect/>
          </a:stretch>
        </p:blipFill>
        <p:spPr>
          <a:xfrm>
            <a:off x="2416300" y="956800"/>
            <a:ext cx="2053000" cy="3783750"/>
          </a:xfrm>
          <a:prstGeom prst="rect">
            <a:avLst/>
          </a:prstGeom>
          <a:noFill/>
          <a:ln>
            <a:noFill/>
          </a:ln>
        </p:spPr>
      </p:pic>
      <p:pic>
        <p:nvPicPr>
          <p:cNvPr id="208" name="Google Shape;208;p34"/>
          <p:cNvPicPr preferRelativeResize="0"/>
          <p:nvPr/>
        </p:nvPicPr>
        <p:blipFill>
          <a:blip r:embed="rId4">
            <a:alphaModFix/>
          </a:blip>
          <a:stretch>
            <a:fillRect/>
          </a:stretch>
        </p:blipFill>
        <p:spPr>
          <a:xfrm>
            <a:off x="4621700" y="956800"/>
            <a:ext cx="1927900" cy="3783750"/>
          </a:xfrm>
          <a:prstGeom prst="rect">
            <a:avLst/>
          </a:prstGeom>
          <a:noFill/>
          <a:ln>
            <a:noFill/>
          </a:ln>
        </p:spPr>
      </p:pic>
      <p:pic>
        <p:nvPicPr>
          <p:cNvPr id="209" name="Google Shape;209;p34"/>
          <p:cNvPicPr preferRelativeResize="0"/>
          <p:nvPr/>
        </p:nvPicPr>
        <p:blipFill>
          <a:blip r:embed="rId5">
            <a:alphaModFix/>
          </a:blip>
          <a:stretch>
            <a:fillRect/>
          </a:stretch>
        </p:blipFill>
        <p:spPr>
          <a:xfrm>
            <a:off x="270875" y="956800"/>
            <a:ext cx="1924049" cy="3909024"/>
          </a:xfrm>
          <a:prstGeom prst="rect">
            <a:avLst/>
          </a:prstGeom>
          <a:noFill/>
          <a:ln>
            <a:noFill/>
          </a:ln>
        </p:spPr>
      </p:pic>
      <p:pic>
        <p:nvPicPr>
          <p:cNvPr id="210" name="Google Shape;210;p34"/>
          <p:cNvPicPr preferRelativeResize="0"/>
          <p:nvPr/>
        </p:nvPicPr>
        <p:blipFill>
          <a:blip r:embed="rId6">
            <a:alphaModFix/>
          </a:blip>
          <a:stretch>
            <a:fillRect/>
          </a:stretch>
        </p:blipFill>
        <p:spPr>
          <a:xfrm>
            <a:off x="6783925" y="956800"/>
            <a:ext cx="2052999" cy="37837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nvSpPr>
        <p:spPr>
          <a:xfrm>
            <a:off x="201475" y="94825"/>
            <a:ext cx="4370400" cy="7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dk2"/>
                </a:solidFill>
                <a:highlight>
                  <a:srgbClr val="F6B26B"/>
                </a:highlight>
                <a:latin typeface="Times New Roman"/>
                <a:ea typeface="Times New Roman"/>
                <a:cs typeface="Times New Roman"/>
                <a:sym typeface="Times New Roman"/>
              </a:rPr>
              <a:t>Product</a:t>
            </a:r>
            <a:r>
              <a:rPr b="1" lang="en" sz="3600">
                <a:solidFill>
                  <a:schemeClr val="dk2"/>
                </a:solidFill>
                <a:highlight>
                  <a:srgbClr val="F6B26B"/>
                </a:highlight>
                <a:latin typeface="Times New Roman"/>
                <a:ea typeface="Times New Roman"/>
                <a:cs typeface="Times New Roman"/>
                <a:sym typeface="Times New Roman"/>
              </a:rPr>
              <a:t> Overview</a:t>
            </a:r>
            <a:endParaRPr b="1" sz="3600">
              <a:solidFill>
                <a:schemeClr val="dk2"/>
              </a:solidFill>
              <a:highlight>
                <a:srgbClr val="F6B26B"/>
              </a:highlight>
              <a:latin typeface="Times New Roman"/>
              <a:ea typeface="Times New Roman"/>
              <a:cs typeface="Times New Roman"/>
              <a:sym typeface="Times New Roman"/>
            </a:endParaRPr>
          </a:p>
        </p:txBody>
      </p:sp>
      <p:sp>
        <p:nvSpPr>
          <p:cNvPr id="90" name="Google Shape;90;p17"/>
          <p:cNvSpPr txBox="1"/>
          <p:nvPr/>
        </p:nvSpPr>
        <p:spPr>
          <a:xfrm>
            <a:off x="331850" y="912550"/>
            <a:ext cx="8414400" cy="391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2200">
                <a:solidFill>
                  <a:srgbClr val="FF0000"/>
                </a:solidFill>
                <a:latin typeface="Times New Roman"/>
                <a:ea typeface="Times New Roman"/>
                <a:cs typeface="Times New Roman"/>
                <a:sym typeface="Times New Roman"/>
              </a:rPr>
              <a:t>Problem Statement</a:t>
            </a:r>
            <a:endParaRPr b="1" sz="2200">
              <a:solidFill>
                <a:srgbClr val="FF0000"/>
              </a:solidFill>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chemeClr val="dk1"/>
              </a:buClr>
              <a:buSzPts val="1600"/>
              <a:buFont typeface="Times New Roman"/>
              <a:buAutoNum type="arabicPeriod"/>
            </a:pPr>
            <a:r>
              <a:rPr lang="en" sz="1600">
                <a:solidFill>
                  <a:schemeClr val="dk1"/>
                </a:solidFill>
                <a:latin typeface="Times New Roman"/>
                <a:ea typeface="Times New Roman"/>
                <a:cs typeface="Times New Roman"/>
                <a:sym typeface="Times New Roman"/>
              </a:rPr>
              <a:t>Many individuals struggle to consistently track their daily expenses.</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AutoNum type="arabicPeriod"/>
            </a:pPr>
            <a:r>
              <a:rPr lang="en" sz="1600">
                <a:solidFill>
                  <a:schemeClr val="dk1"/>
                </a:solidFill>
                <a:latin typeface="Times New Roman"/>
                <a:ea typeface="Times New Roman"/>
                <a:cs typeface="Times New Roman"/>
                <a:sym typeface="Times New Roman"/>
              </a:rPr>
              <a:t>Lack of timely budget alerts often results in overspending and financial stress.</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AutoNum type="arabicPeriod"/>
            </a:pPr>
            <a:r>
              <a:rPr lang="en" sz="1600">
                <a:solidFill>
                  <a:schemeClr val="dk1"/>
                </a:solidFill>
                <a:latin typeface="Times New Roman"/>
                <a:ea typeface="Times New Roman"/>
                <a:cs typeface="Times New Roman"/>
                <a:sym typeface="Times New Roman"/>
              </a:rPr>
              <a:t>Existing financial management tools are complex and not user-friendly for everyday use.</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AutoNum type="arabicPeriod"/>
            </a:pPr>
            <a:r>
              <a:rPr lang="en" sz="1600">
                <a:solidFill>
                  <a:schemeClr val="dk1"/>
                </a:solidFill>
                <a:latin typeface="Times New Roman"/>
                <a:ea typeface="Times New Roman"/>
                <a:cs typeface="Times New Roman"/>
                <a:sym typeface="Times New Roman"/>
              </a:rPr>
              <a:t>Most available apps lack real-time notifications and seamless support for iOS.</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b="1" lang="en" sz="2200">
                <a:solidFill>
                  <a:srgbClr val="38761D"/>
                </a:solidFill>
                <a:highlight>
                  <a:schemeClr val="lt1"/>
                </a:highlight>
                <a:latin typeface="Times New Roman"/>
                <a:ea typeface="Times New Roman"/>
                <a:cs typeface="Times New Roman"/>
                <a:sym typeface="Times New Roman"/>
              </a:rPr>
              <a:t>Solution</a:t>
            </a:r>
            <a:endParaRPr b="1" sz="2200">
              <a:solidFill>
                <a:srgbClr val="38761D"/>
              </a:solidFill>
              <a:highlight>
                <a:schemeClr val="lt1"/>
              </a:highlight>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chemeClr val="dk1"/>
              </a:buClr>
              <a:buSzPts val="1600"/>
              <a:buFont typeface="Times New Roman"/>
              <a:buAutoNum type="arabicPeriod"/>
            </a:pPr>
            <a:r>
              <a:rPr lang="en" sz="1600">
                <a:solidFill>
                  <a:schemeClr val="dk1"/>
                </a:solidFill>
                <a:latin typeface="Times New Roman"/>
                <a:ea typeface="Times New Roman"/>
                <a:cs typeface="Times New Roman"/>
                <a:sym typeface="Times New Roman"/>
              </a:rPr>
              <a:t>A simple and user-friendly iOS app for effortless daily expense tracking.</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AutoNum type="arabicPeriod"/>
            </a:pPr>
            <a:r>
              <a:rPr lang="en" sz="1600">
                <a:solidFill>
                  <a:schemeClr val="dk1"/>
                </a:solidFill>
                <a:latin typeface="Times New Roman"/>
                <a:ea typeface="Times New Roman"/>
                <a:cs typeface="Times New Roman"/>
                <a:sym typeface="Times New Roman"/>
              </a:rPr>
              <a:t>Real-time monitoring of spending to give users instant visibility.</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AutoNum type="arabicPeriod"/>
            </a:pPr>
            <a:r>
              <a:rPr lang="en" sz="1600">
                <a:solidFill>
                  <a:schemeClr val="dk1"/>
                </a:solidFill>
                <a:latin typeface="Times New Roman"/>
                <a:ea typeface="Times New Roman"/>
                <a:cs typeface="Times New Roman"/>
                <a:sym typeface="Times New Roman"/>
              </a:rPr>
              <a:t>Timely budget alerts to prevent overspending.</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AutoNum type="arabicPeriod"/>
            </a:pPr>
            <a:r>
              <a:rPr lang="en" sz="1600">
                <a:solidFill>
                  <a:schemeClr val="dk1"/>
                </a:solidFill>
                <a:latin typeface="Times New Roman"/>
                <a:ea typeface="Times New Roman"/>
                <a:cs typeface="Times New Roman"/>
                <a:sym typeface="Times New Roman"/>
              </a:rPr>
              <a:t>Personalized insights and summaries to improve financial decision-making.</a:t>
            </a:r>
            <a:endParaRPr sz="16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br>
              <a:rPr lang="en" sz="1600">
                <a:solidFill>
                  <a:schemeClr val="dk1"/>
                </a:solidFill>
                <a:latin typeface="Times New Roman"/>
                <a:ea typeface="Times New Roman"/>
                <a:cs typeface="Times New Roman"/>
                <a:sym typeface="Times New Roman"/>
              </a:rPr>
            </a:br>
            <a:endParaRPr sz="16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255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9900FF"/>
                </a:solidFill>
              </a:rPr>
              <a:t>Project Learning</a:t>
            </a:r>
            <a:endParaRPr>
              <a:solidFill>
                <a:srgbClr val="9900FF"/>
              </a:solidFill>
            </a:endParaRPr>
          </a:p>
        </p:txBody>
      </p:sp>
      <p:sp>
        <p:nvSpPr>
          <p:cNvPr id="216" name="Google Shape;216;p35"/>
          <p:cNvSpPr txBox="1"/>
          <p:nvPr>
            <p:ph idx="1" type="body"/>
          </p:nvPr>
        </p:nvSpPr>
        <p:spPr>
          <a:xfrm>
            <a:off x="311700" y="912550"/>
            <a:ext cx="4061400" cy="3887400"/>
          </a:xfrm>
          <a:prstGeom prst="rect">
            <a:avLst/>
          </a:prstGeom>
        </p:spPr>
        <p:txBody>
          <a:bodyPr anchorCtr="0" anchor="t" bIns="91425" lIns="91425" spcFirstLastPara="1" rIns="91425" wrap="square" tIns="91425">
            <a:normAutofit fontScale="47500"/>
          </a:bodyPr>
          <a:lstStyle/>
          <a:p>
            <a:pPr indent="0" lvl="0" marL="0" rtl="0" algn="l">
              <a:spcBef>
                <a:spcPts val="1400"/>
              </a:spcBef>
              <a:spcAft>
                <a:spcPts val="0"/>
              </a:spcAft>
              <a:buClr>
                <a:schemeClr val="dk1"/>
              </a:buClr>
              <a:buSzPts val="523"/>
              <a:buFont typeface="Arial"/>
              <a:buNone/>
            </a:pPr>
            <a:r>
              <a:rPr b="1" lang="en" sz="4600">
                <a:solidFill>
                  <a:schemeClr val="dk1"/>
                </a:solidFill>
                <a:highlight>
                  <a:schemeClr val="lt2"/>
                </a:highlight>
                <a:latin typeface="Times New Roman"/>
                <a:ea typeface="Times New Roman"/>
                <a:cs typeface="Times New Roman"/>
                <a:sym typeface="Times New Roman"/>
              </a:rPr>
              <a:t>Project Impact</a:t>
            </a:r>
            <a:endParaRPr b="1" sz="4600">
              <a:solidFill>
                <a:schemeClr val="dk1"/>
              </a:solidFill>
              <a:highlight>
                <a:schemeClr val="lt2"/>
              </a:highlight>
              <a:latin typeface="Times New Roman"/>
              <a:ea typeface="Times New Roman"/>
              <a:cs typeface="Times New Roman"/>
              <a:sym typeface="Times New Roman"/>
            </a:endParaRPr>
          </a:p>
          <a:p>
            <a:pPr indent="0" lvl="0" marL="0" rtl="0" algn="l">
              <a:spcBef>
                <a:spcPts val="1200"/>
              </a:spcBef>
              <a:spcAft>
                <a:spcPts val="0"/>
              </a:spcAft>
              <a:buNone/>
            </a:pPr>
            <a:r>
              <a:rPr lang="en" sz="2900">
                <a:solidFill>
                  <a:schemeClr val="dk1"/>
                </a:solidFill>
                <a:latin typeface="Times New Roman"/>
                <a:ea typeface="Times New Roman"/>
                <a:cs typeface="Times New Roman"/>
                <a:sym typeface="Times New Roman"/>
              </a:rPr>
              <a:t>This project provides users with a simple yet effective tool to track daily expenses, receive timely budget alerts, and analyze their spending habits. </a:t>
            </a:r>
            <a:endParaRPr sz="29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2900">
                <a:solidFill>
                  <a:schemeClr val="dk1"/>
                </a:solidFill>
                <a:latin typeface="Times New Roman"/>
                <a:ea typeface="Times New Roman"/>
                <a:cs typeface="Times New Roman"/>
                <a:sym typeface="Times New Roman"/>
              </a:rPr>
              <a:t>By addressing the common challenges of overspending and lack of awareness, the app promotes financial discipline and stress-free money management. </a:t>
            </a:r>
            <a:endParaRPr sz="29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ct val="37931"/>
              <a:buFont typeface="Arial"/>
              <a:buNone/>
            </a:pPr>
            <a:r>
              <a:rPr lang="en" sz="2900">
                <a:solidFill>
                  <a:schemeClr val="dk1"/>
                </a:solidFill>
                <a:latin typeface="Times New Roman"/>
                <a:ea typeface="Times New Roman"/>
                <a:cs typeface="Times New Roman"/>
                <a:sym typeface="Times New Roman"/>
              </a:rPr>
              <a:t>It also fills the gap left by many existing tools that are either too complex or lack real-time notifications, making it especially impactful for iOS users who prefer convenience and reliability.</a:t>
            </a:r>
            <a:endParaRPr sz="29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
        <p:nvSpPr>
          <p:cNvPr id="217" name="Google Shape;217;p35"/>
          <p:cNvSpPr txBox="1"/>
          <p:nvPr>
            <p:ph idx="2" type="body"/>
          </p:nvPr>
        </p:nvSpPr>
        <p:spPr>
          <a:xfrm>
            <a:off x="4832400" y="828100"/>
            <a:ext cx="3999900" cy="4090200"/>
          </a:xfrm>
          <a:prstGeom prst="rect">
            <a:avLst/>
          </a:prstGeom>
        </p:spPr>
        <p:txBody>
          <a:bodyPr anchorCtr="0" anchor="t" bIns="91425" lIns="91425" spcFirstLastPara="1" rIns="91425" wrap="square" tIns="91425">
            <a:normAutofit fontScale="85000" lnSpcReduction="20000"/>
          </a:bodyPr>
          <a:lstStyle/>
          <a:p>
            <a:pPr indent="0" lvl="0" marL="0" rtl="0" algn="l">
              <a:spcBef>
                <a:spcPts val="1400"/>
              </a:spcBef>
              <a:spcAft>
                <a:spcPts val="0"/>
              </a:spcAft>
              <a:buClr>
                <a:schemeClr val="dk1"/>
              </a:buClr>
              <a:buSzPct val="50000"/>
              <a:buFont typeface="Arial"/>
              <a:buNone/>
            </a:pPr>
            <a:r>
              <a:rPr b="1" lang="en" sz="2200">
                <a:solidFill>
                  <a:schemeClr val="dk1"/>
                </a:solidFill>
                <a:highlight>
                  <a:schemeClr val="lt2"/>
                </a:highlight>
                <a:latin typeface="Times New Roman"/>
                <a:ea typeface="Times New Roman"/>
                <a:cs typeface="Times New Roman"/>
                <a:sym typeface="Times New Roman"/>
              </a:rPr>
              <a:t>What I Learned</a:t>
            </a:r>
            <a:endParaRPr b="1" sz="2200">
              <a:solidFill>
                <a:schemeClr val="dk1"/>
              </a:solidFill>
              <a:highlight>
                <a:schemeClr val="lt2"/>
              </a:highlight>
              <a:latin typeface="Times New Roman"/>
              <a:ea typeface="Times New Roman"/>
              <a:cs typeface="Times New Roman"/>
              <a:sym typeface="Times New Roman"/>
            </a:endParaRPr>
          </a:p>
          <a:p>
            <a:pPr indent="0" lvl="0" marL="0" rtl="0" algn="l">
              <a:spcBef>
                <a:spcPts val="1200"/>
              </a:spcBef>
              <a:spcAft>
                <a:spcPts val="0"/>
              </a:spcAft>
              <a:buNone/>
            </a:pPr>
            <a:r>
              <a:rPr lang="en" sz="1500">
                <a:solidFill>
                  <a:schemeClr val="dk1"/>
                </a:solidFill>
                <a:latin typeface="Times New Roman"/>
                <a:ea typeface="Times New Roman"/>
                <a:cs typeface="Times New Roman"/>
                <a:sym typeface="Times New Roman"/>
              </a:rPr>
              <a:t>Through this project, I developed strong technical skills in building a complete application using SwiftUI for the frontend and PHP with MySQL for the backend. </a:t>
            </a:r>
            <a:endParaRPr sz="15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1500">
                <a:solidFill>
                  <a:schemeClr val="dk1"/>
                </a:solidFill>
                <a:latin typeface="Times New Roman"/>
                <a:ea typeface="Times New Roman"/>
                <a:cs typeface="Times New Roman"/>
                <a:sym typeface="Times New Roman"/>
              </a:rPr>
              <a:t>I learned how to design and manage databases efficiently, implement authentication and notifications, and ensure smooth integration between different layers of the tech stack. </a:t>
            </a:r>
            <a:endParaRPr sz="15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1500">
                <a:solidFill>
                  <a:schemeClr val="dk1"/>
                </a:solidFill>
                <a:latin typeface="Times New Roman"/>
                <a:ea typeface="Times New Roman"/>
                <a:cs typeface="Times New Roman"/>
                <a:sym typeface="Times New Roman"/>
              </a:rPr>
              <a:t>Beyond technical aspects, I also improved my understanding of user needs, UI/UX principles, and testing standards to deliver a practical and user-friendly solution. </a:t>
            </a:r>
            <a:endParaRPr sz="15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ct val="73333"/>
              <a:buFont typeface="Arial"/>
              <a:buNone/>
            </a:pPr>
            <a:r>
              <a:rPr lang="en" sz="1500">
                <a:solidFill>
                  <a:schemeClr val="dk1"/>
                </a:solidFill>
                <a:latin typeface="Times New Roman"/>
                <a:ea typeface="Times New Roman"/>
                <a:cs typeface="Times New Roman"/>
                <a:sym typeface="Times New Roman"/>
              </a:rPr>
              <a:t>Additionally, I gained experience in project documentation, requirement analysis, and end-to-end development, which will help me in future professional projects.</a:t>
            </a:r>
            <a:endParaRPr sz="15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PATENT</a:t>
            </a:r>
            <a:endParaRPr b="1">
              <a:latin typeface="Times New Roman"/>
              <a:ea typeface="Times New Roman"/>
              <a:cs typeface="Times New Roman"/>
              <a:sym typeface="Times New Roman"/>
            </a:endParaRPr>
          </a:p>
        </p:txBody>
      </p:sp>
      <p:sp>
        <p:nvSpPr>
          <p:cNvPr id="223" name="Google Shape;223;p36"/>
          <p:cNvSpPr txBox="1"/>
          <p:nvPr>
            <p:ph idx="1" type="body"/>
          </p:nvPr>
        </p:nvSpPr>
        <p:spPr>
          <a:xfrm>
            <a:off x="382825" y="1578475"/>
            <a:ext cx="8520600" cy="33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52"/>
              <a:buNone/>
            </a:pPr>
            <a:r>
              <a:rPr b="1" lang="en" sz="2200">
                <a:solidFill>
                  <a:srgbClr val="000000"/>
                </a:solidFill>
                <a:latin typeface="Times New Roman"/>
                <a:ea typeface="Times New Roman"/>
                <a:cs typeface="Times New Roman"/>
                <a:sym typeface="Times New Roman"/>
              </a:rPr>
              <a:t>Unique Features:</a:t>
            </a:r>
            <a:endParaRPr b="1" sz="2200">
              <a:solidFill>
                <a:srgbClr val="000000"/>
              </a:solidFill>
              <a:latin typeface="Times New Roman"/>
              <a:ea typeface="Times New Roman"/>
              <a:cs typeface="Times New Roman"/>
              <a:sym typeface="Times New Roman"/>
            </a:endParaRPr>
          </a:p>
          <a:p>
            <a:pPr indent="-330200" lvl="0" marL="457200" rtl="0" algn="just">
              <a:lnSpc>
                <a:spcPct val="100000"/>
              </a:lnSpc>
              <a:spcBef>
                <a:spcPts val="1200"/>
              </a:spcBef>
              <a:spcAft>
                <a:spcPts val="0"/>
              </a:spcAft>
              <a:buClr>
                <a:srgbClr val="000000"/>
              </a:buClr>
              <a:buSzPts val="1600"/>
              <a:buFont typeface="Arial"/>
              <a:buChar char="●"/>
            </a:pPr>
            <a:r>
              <a:rPr b="1" lang="en" sz="1600">
                <a:solidFill>
                  <a:srgbClr val="000000"/>
                </a:solidFill>
                <a:latin typeface="Times New Roman"/>
                <a:ea typeface="Times New Roman"/>
                <a:cs typeface="Times New Roman"/>
                <a:sym typeface="Times New Roman"/>
              </a:rPr>
              <a:t>Auto-Categorization of Expenses: </a:t>
            </a:r>
            <a:r>
              <a:rPr lang="en" sz="1600">
                <a:solidFill>
                  <a:srgbClr val="000000"/>
                </a:solidFill>
                <a:latin typeface="Times New Roman"/>
                <a:ea typeface="Times New Roman"/>
                <a:cs typeface="Times New Roman"/>
                <a:sym typeface="Times New Roman"/>
              </a:rPr>
              <a:t>Uses AI/ML to recognize and categorize expenses instantly without manual tagging.</a:t>
            </a:r>
            <a:endParaRPr sz="1600">
              <a:solidFill>
                <a:srgbClr val="000000"/>
              </a:solidFill>
              <a:latin typeface="Times New Roman"/>
              <a:ea typeface="Times New Roman"/>
              <a:cs typeface="Times New Roman"/>
              <a:sym typeface="Times New Roman"/>
            </a:endParaRPr>
          </a:p>
          <a:p>
            <a:pPr indent="-330200" lvl="0" marL="457200" rtl="0" algn="just">
              <a:lnSpc>
                <a:spcPct val="200000"/>
              </a:lnSpc>
              <a:spcBef>
                <a:spcPts val="1000"/>
              </a:spcBef>
              <a:spcAft>
                <a:spcPts val="0"/>
              </a:spcAft>
              <a:buClr>
                <a:srgbClr val="000000"/>
              </a:buClr>
              <a:buSzPts val="1600"/>
              <a:buFont typeface="Arial"/>
              <a:buChar char="●"/>
            </a:pPr>
            <a:r>
              <a:rPr b="1" lang="en" sz="1600">
                <a:solidFill>
                  <a:srgbClr val="000000"/>
                </a:solidFill>
                <a:latin typeface="Times New Roman"/>
                <a:ea typeface="Times New Roman"/>
                <a:cs typeface="Times New Roman"/>
                <a:sym typeface="Times New Roman"/>
              </a:rPr>
              <a:t>Smart Budget Analysis: </a:t>
            </a:r>
            <a:r>
              <a:rPr lang="en" sz="1600">
                <a:solidFill>
                  <a:srgbClr val="000000"/>
                </a:solidFill>
                <a:latin typeface="Times New Roman"/>
                <a:ea typeface="Times New Roman"/>
                <a:cs typeface="Times New Roman"/>
                <a:sym typeface="Times New Roman"/>
              </a:rPr>
              <a:t>Predicts overspending and recommends adjustments.</a:t>
            </a:r>
            <a:endParaRPr sz="1600">
              <a:solidFill>
                <a:srgbClr val="000000"/>
              </a:solidFill>
              <a:latin typeface="Times New Roman"/>
              <a:ea typeface="Times New Roman"/>
              <a:cs typeface="Times New Roman"/>
              <a:sym typeface="Times New Roman"/>
            </a:endParaRPr>
          </a:p>
          <a:p>
            <a:pPr indent="-330200" lvl="0" marL="457200" rtl="0" algn="just">
              <a:lnSpc>
                <a:spcPct val="200000"/>
              </a:lnSpc>
              <a:spcBef>
                <a:spcPts val="0"/>
              </a:spcBef>
              <a:spcAft>
                <a:spcPts val="0"/>
              </a:spcAft>
              <a:buClr>
                <a:srgbClr val="000000"/>
              </a:buClr>
              <a:buSzPts val="1600"/>
              <a:buFont typeface="Arial"/>
              <a:buChar char="●"/>
            </a:pPr>
            <a:r>
              <a:rPr b="1" lang="en" sz="1600">
                <a:solidFill>
                  <a:srgbClr val="000000"/>
                </a:solidFill>
                <a:latin typeface="Times New Roman"/>
                <a:ea typeface="Times New Roman"/>
                <a:cs typeface="Times New Roman"/>
                <a:sym typeface="Times New Roman"/>
              </a:rPr>
              <a:t>Spending Pattern Analysis: </a:t>
            </a:r>
            <a:r>
              <a:rPr lang="en" sz="1600">
                <a:solidFill>
                  <a:srgbClr val="000000"/>
                </a:solidFill>
                <a:latin typeface="Times New Roman"/>
                <a:ea typeface="Times New Roman"/>
                <a:cs typeface="Times New Roman"/>
                <a:sym typeface="Times New Roman"/>
              </a:rPr>
              <a:t>Offers real-time daily and weekly visual insights.</a:t>
            </a:r>
            <a:endParaRPr sz="1600">
              <a:solidFill>
                <a:srgbClr val="000000"/>
              </a:solidFill>
              <a:latin typeface="Times New Roman"/>
              <a:ea typeface="Times New Roman"/>
              <a:cs typeface="Times New Roman"/>
              <a:sym typeface="Times New Roman"/>
            </a:endParaRPr>
          </a:p>
          <a:p>
            <a:pPr indent="-330200" lvl="0" marL="457200" rtl="0" algn="just">
              <a:lnSpc>
                <a:spcPct val="200000"/>
              </a:lnSpc>
              <a:spcBef>
                <a:spcPts val="0"/>
              </a:spcBef>
              <a:spcAft>
                <a:spcPts val="0"/>
              </a:spcAft>
              <a:buClr>
                <a:srgbClr val="000000"/>
              </a:buClr>
              <a:buSzPts val="1600"/>
              <a:buFont typeface="Arial"/>
              <a:buChar char="●"/>
            </a:pPr>
            <a:r>
              <a:rPr b="1" lang="en" sz="1600">
                <a:solidFill>
                  <a:srgbClr val="000000"/>
                </a:solidFill>
                <a:latin typeface="Times New Roman"/>
                <a:ea typeface="Times New Roman"/>
                <a:cs typeface="Times New Roman"/>
                <a:sym typeface="Times New Roman"/>
              </a:rPr>
              <a:t>Reminders and Notifications: </a:t>
            </a:r>
            <a:r>
              <a:rPr lang="en" sz="1600">
                <a:solidFill>
                  <a:srgbClr val="000000"/>
                </a:solidFill>
                <a:latin typeface="Times New Roman"/>
                <a:ea typeface="Times New Roman"/>
                <a:cs typeface="Times New Roman"/>
                <a:sym typeface="Times New Roman"/>
              </a:rPr>
              <a:t>Alerts for unusual spending or near budget limits.</a:t>
            </a:r>
            <a:endParaRPr sz="16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SzPts val="852"/>
              <a:buNone/>
            </a:pPr>
            <a:r>
              <a:t/>
            </a:r>
            <a:endParaRPr sz="1307">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NEXT STEPS</a:t>
            </a:r>
            <a:endParaRPr b="1">
              <a:latin typeface="Times New Roman"/>
              <a:ea typeface="Times New Roman"/>
              <a:cs typeface="Times New Roman"/>
              <a:sym typeface="Times New Roman"/>
            </a:endParaRPr>
          </a:p>
        </p:txBody>
      </p:sp>
      <p:sp>
        <p:nvSpPr>
          <p:cNvPr id="229" name="Google Shape;229;p37"/>
          <p:cNvSpPr txBox="1"/>
          <p:nvPr>
            <p:ph idx="1" type="body"/>
          </p:nvPr>
        </p:nvSpPr>
        <p:spPr>
          <a:xfrm>
            <a:off x="311725" y="1440775"/>
            <a:ext cx="2441700" cy="3359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just">
              <a:spcBef>
                <a:spcPts val="1200"/>
              </a:spcBef>
              <a:spcAft>
                <a:spcPts val="0"/>
              </a:spcAft>
              <a:buNone/>
            </a:pPr>
            <a:r>
              <a:rPr b="1" lang="en" sz="1400">
                <a:solidFill>
                  <a:srgbClr val="000000"/>
                </a:solidFill>
                <a:latin typeface="Times New Roman"/>
                <a:ea typeface="Times New Roman"/>
                <a:cs typeface="Times New Roman"/>
                <a:sym typeface="Times New Roman"/>
              </a:rPr>
              <a:t>Step A: Finalizing Product Design and Features</a:t>
            </a:r>
            <a:endParaRPr b="1" sz="14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400">
                <a:solidFill>
                  <a:srgbClr val="000000"/>
                </a:solidFill>
                <a:latin typeface="Times New Roman"/>
                <a:ea typeface="Times New Roman"/>
                <a:cs typeface="Times New Roman"/>
                <a:sym typeface="Times New Roman"/>
              </a:rPr>
              <a:t>Define and finalize core features including daily expense input, budget creation, real-time alerts, spending insights, and custom categories.</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Confirm the tech stack (Swift, Core Data)</a:t>
            </a:r>
            <a:endParaRPr sz="1400">
              <a:solidFill>
                <a:srgbClr val="000000"/>
              </a:solidFill>
              <a:latin typeface="Times New Roman"/>
              <a:ea typeface="Times New Roman"/>
              <a:cs typeface="Times New Roman"/>
              <a:sym typeface="Times New Roman"/>
            </a:endParaRPr>
          </a:p>
          <a:p>
            <a:pPr indent="0" lvl="0" marL="0" rtl="0" algn="just">
              <a:spcBef>
                <a:spcPts val="1200"/>
              </a:spcBef>
              <a:spcAft>
                <a:spcPts val="1200"/>
              </a:spcAft>
              <a:buNone/>
            </a:pPr>
            <a:r>
              <a:t/>
            </a:r>
            <a:endParaRPr sz="1400">
              <a:solidFill>
                <a:srgbClr val="000000"/>
              </a:solidFill>
              <a:latin typeface="Times New Roman"/>
              <a:ea typeface="Times New Roman"/>
              <a:cs typeface="Times New Roman"/>
              <a:sym typeface="Times New Roman"/>
            </a:endParaRPr>
          </a:p>
        </p:txBody>
      </p:sp>
      <p:sp>
        <p:nvSpPr>
          <p:cNvPr id="230" name="Google Shape;230;p37"/>
          <p:cNvSpPr txBox="1"/>
          <p:nvPr>
            <p:ph idx="1" type="body"/>
          </p:nvPr>
        </p:nvSpPr>
        <p:spPr>
          <a:xfrm>
            <a:off x="3351163" y="1440775"/>
            <a:ext cx="2441700" cy="33594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0" lvl="0" marL="0" rtl="0" algn="just">
              <a:spcBef>
                <a:spcPts val="1200"/>
              </a:spcBef>
              <a:spcAft>
                <a:spcPts val="0"/>
              </a:spcAft>
              <a:buNone/>
            </a:pPr>
            <a:r>
              <a:rPr b="1" lang="en" sz="1400">
                <a:solidFill>
                  <a:srgbClr val="000000"/>
                </a:solidFill>
                <a:latin typeface="Times New Roman"/>
                <a:ea typeface="Times New Roman"/>
                <a:cs typeface="Times New Roman"/>
                <a:sym typeface="Times New Roman"/>
              </a:rPr>
              <a:t>Step B: </a:t>
            </a:r>
            <a:r>
              <a:rPr b="1" lang="en" sz="1400">
                <a:solidFill>
                  <a:srgbClr val="000000"/>
                </a:solidFill>
                <a:latin typeface="Times New Roman"/>
                <a:ea typeface="Times New Roman"/>
                <a:cs typeface="Times New Roman"/>
                <a:sym typeface="Times New Roman"/>
              </a:rPr>
              <a:t>Development and Iteration</a:t>
            </a:r>
            <a:endParaRPr b="1" sz="14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lang="en" sz="1400">
                <a:solidFill>
                  <a:srgbClr val="000000"/>
                </a:solidFill>
                <a:latin typeface="Times New Roman"/>
                <a:ea typeface="Times New Roman"/>
                <a:cs typeface="Times New Roman"/>
                <a:sym typeface="Times New Roman"/>
              </a:rPr>
              <a:t>Begin coding the iOS front-end interface and back-end data management systems.</a:t>
            </a:r>
            <a:endParaRPr sz="14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lang="en" sz="1400">
                <a:solidFill>
                  <a:srgbClr val="000000"/>
                </a:solidFill>
                <a:latin typeface="Times New Roman"/>
                <a:ea typeface="Times New Roman"/>
                <a:cs typeface="Times New Roman"/>
                <a:sym typeface="Times New Roman"/>
              </a:rPr>
              <a:t>Implement features for expense logging, budget calculations, real-time alert notifications, and spending categorization securely and efficiently.</a:t>
            </a:r>
            <a:endParaRPr sz="1400">
              <a:solidFill>
                <a:srgbClr val="000000"/>
              </a:solidFill>
              <a:latin typeface="Times New Roman"/>
              <a:ea typeface="Times New Roman"/>
              <a:cs typeface="Times New Roman"/>
              <a:sym typeface="Times New Roman"/>
            </a:endParaRPr>
          </a:p>
          <a:p>
            <a:pPr indent="0" lvl="0" marL="0" rtl="0" algn="just">
              <a:spcBef>
                <a:spcPts val="1200"/>
              </a:spcBef>
              <a:spcAft>
                <a:spcPts val="1200"/>
              </a:spcAft>
              <a:buNone/>
            </a:pPr>
            <a:r>
              <a:rPr lang="en" sz="1400">
                <a:solidFill>
                  <a:srgbClr val="000000"/>
                </a:solidFill>
                <a:latin typeface="Times New Roman"/>
                <a:ea typeface="Times New Roman"/>
                <a:cs typeface="Times New Roman"/>
                <a:sym typeface="Times New Roman"/>
              </a:rPr>
              <a:t>Integrate third-party APIs for push notifications, data syncing, and optional payment or banking services.</a:t>
            </a:r>
            <a:endParaRPr sz="1400">
              <a:solidFill>
                <a:srgbClr val="000000"/>
              </a:solidFill>
              <a:latin typeface="Times New Roman"/>
              <a:ea typeface="Times New Roman"/>
              <a:cs typeface="Times New Roman"/>
              <a:sym typeface="Times New Roman"/>
            </a:endParaRPr>
          </a:p>
        </p:txBody>
      </p:sp>
      <p:sp>
        <p:nvSpPr>
          <p:cNvPr id="231" name="Google Shape;231;p37"/>
          <p:cNvSpPr txBox="1"/>
          <p:nvPr>
            <p:ph idx="1" type="body"/>
          </p:nvPr>
        </p:nvSpPr>
        <p:spPr>
          <a:xfrm>
            <a:off x="6390625" y="1440775"/>
            <a:ext cx="2441700" cy="33594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2500" lnSpcReduction="10000"/>
          </a:bodyPr>
          <a:lstStyle/>
          <a:p>
            <a:pPr indent="0" lvl="0" marL="0" rtl="0" algn="just">
              <a:spcBef>
                <a:spcPts val="1200"/>
              </a:spcBef>
              <a:spcAft>
                <a:spcPts val="0"/>
              </a:spcAft>
              <a:buNone/>
            </a:pPr>
            <a:r>
              <a:rPr b="1" lang="en" sz="1400">
                <a:solidFill>
                  <a:srgbClr val="000000"/>
                </a:solidFill>
                <a:latin typeface="Times New Roman"/>
                <a:ea typeface="Times New Roman"/>
                <a:cs typeface="Times New Roman"/>
                <a:sym typeface="Times New Roman"/>
              </a:rPr>
              <a:t>Step C: Usability Testing and Refinements</a:t>
            </a:r>
            <a:endParaRPr b="1" sz="14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lang="en" sz="1400">
                <a:solidFill>
                  <a:srgbClr val="000000"/>
                </a:solidFill>
                <a:latin typeface="Times New Roman"/>
                <a:ea typeface="Times New Roman"/>
                <a:cs typeface="Times New Roman"/>
                <a:sym typeface="Times New Roman"/>
              </a:rPr>
              <a:t>Conduct extensive usability testing with a diverse group of users to uncover any usability issues or pain points.</a:t>
            </a:r>
            <a:endParaRPr sz="14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lang="en" sz="1400">
                <a:solidFill>
                  <a:srgbClr val="000000"/>
                </a:solidFill>
                <a:latin typeface="Times New Roman"/>
                <a:ea typeface="Times New Roman"/>
                <a:cs typeface="Times New Roman"/>
                <a:sym typeface="Times New Roman"/>
              </a:rPr>
              <a:t>Fix bugs, improve UI/UX elements, and optimize app performance based on test results.</a:t>
            </a:r>
            <a:endParaRPr sz="1400">
              <a:solidFill>
                <a:srgbClr val="000000"/>
              </a:solidFill>
              <a:latin typeface="Times New Roman"/>
              <a:ea typeface="Times New Roman"/>
              <a:cs typeface="Times New Roman"/>
              <a:sym typeface="Times New Roman"/>
            </a:endParaRPr>
          </a:p>
          <a:p>
            <a:pPr indent="0" lvl="0" marL="0" rtl="0" algn="just">
              <a:spcBef>
                <a:spcPts val="1200"/>
              </a:spcBef>
              <a:spcAft>
                <a:spcPts val="1200"/>
              </a:spcAft>
              <a:buNone/>
            </a:pPr>
            <a:r>
              <a:rPr lang="en" sz="1400">
                <a:solidFill>
                  <a:srgbClr val="000000"/>
                </a:solidFill>
                <a:latin typeface="Times New Roman"/>
                <a:ea typeface="Times New Roman"/>
                <a:cs typeface="Times New Roman"/>
                <a:sym typeface="Times New Roman"/>
              </a:rPr>
              <a:t>Gather detailed feedback on features, responsiveness, and overall user satisfaction to guide final improvements.</a:t>
            </a: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FFFFF"/>
                </a:solidFill>
                <a:latin typeface="Times New Roman"/>
                <a:ea typeface="Times New Roman"/>
                <a:cs typeface="Times New Roman"/>
                <a:sym typeface="Times New Roman"/>
              </a:rPr>
              <a:t>ISO CODES </a:t>
            </a:r>
            <a:endParaRPr>
              <a:solidFill>
                <a:srgbClr val="FFFFFF"/>
              </a:solidFill>
              <a:latin typeface="Times New Roman"/>
              <a:ea typeface="Times New Roman"/>
              <a:cs typeface="Times New Roman"/>
              <a:sym typeface="Times New Roman"/>
            </a:endParaRPr>
          </a:p>
        </p:txBody>
      </p:sp>
      <p:sp>
        <p:nvSpPr>
          <p:cNvPr id="237" name="Google Shape;237;p38"/>
          <p:cNvSpPr txBox="1"/>
          <p:nvPr>
            <p:ph idx="1" type="body"/>
          </p:nvPr>
        </p:nvSpPr>
        <p:spPr>
          <a:xfrm>
            <a:off x="311725" y="1505700"/>
            <a:ext cx="8520600" cy="3555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400">
                <a:solidFill>
                  <a:srgbClr val="000000"/>
                </a:solidFill>
                <a:latin typeface="Times New Roman"/>
                <a:ea typeface="Times New Roman"/>
                <a:cs typeface="Times New Roman"/>
                <a:sym typeface="Times New Roman"/>
              </a:rPr>
              <a:t>Step D: </a:t>
            </a:r>
            <a:r>
              <a:rPr b="1" lang="en" sz="1400">
                <a:solidFill>
                  <a:srgbClr val="000000"/>
                </a:solidFill>
                <a:latin typeface="Times New Roman"/>
                <a:ea typeface="Times New Roman"/>
                <a:cs typeface="Times New Roman"/>
                <a:sym typeface="Times New Roman"/>
              </a:rPr>
              <a:t>Compliance</a:t>
            </a:r>
            <a:r>
              <a:rPr b="1" lang="en" sz="1400">
                <a:solidFill>
                  <a:srgbClr val="000000"/>
                </a:solidFill>
                <a:latin typeface="Times New Roman"/>
                <a:ea typeface="Times New Roman"/>
                <a:cs typeface="Times New Roman"/>
                <a:sym typeface="Times New Roman"/>
              </a:rPr>
              <a:t> and Industrial Approval</a:t>
            </a:r>
            <a:endParaRPr b="1" sz="14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b="1" lang="en" sz="1600">
                <a:solidFill>
                  <a:srgbClr val="000000"/>
                </a:solidFill>
                <a:latin typeface="Times New Roman"/>
                <a:ea typeface="Times New Roman"/>
                <a:cs typeface="Times New Roman"/>
                <a:sym typeface="Times New Roman"/>
              </a:rPr>
              <a:t>ISO 9001: Quality Management Systems</a:t>
            </a:r>
            <a:r>
              <a:rPr lang="en" sz="1600">
                <a:solidFill>
                  <a:srgbClr val="000000"/>
                </a:solidFill>
                <a:latin typeface="Times New Roman"/>
                <a:ea typeface="Times New Roman"/>
                <a:cs typeface="Times New Roman"/>
                <a:sym typeface="Times New Roman"/>
              </a:rPr>
              <a:t>: Ensure the app follows ISO 9001 standards for software quality, focusing on delivering a consistent, high-quality product.</a:t>
            </a:r>
            <a:endParaRPr sz="16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b="1" lang="en" sz="1600">
                <a:solidFill>
                  <a:srgbClr val="000000"/>
                </a:solidFill>
                <a:latin typeface="Times New Roman"/>
                <a:ea typeface="Times New Roman"/>
                <a:cs typeface="Times New Roman"/>
                <a:sym typeface="Times New Roman"/>
              </a:rPr>
              <a:t>ISO 27001: Information Security</a:t>
            </a:r>
            <a:r>
              <a:rPr lang="en" sz="1600">
                <a:solidFill>
                  <a:srgbClr val="000000"/>
                </a:solidFill>
                <a:latin typeface="Times New Roman"/>
                <a:ea typeface="Times New Roman"/>
                <a:cs typeface="Times New Roman"/>
                <a:sym typeface="Times New Roman"/>
              </a:rPr>
              <a:t>: Implement ISO 27001-compliant practices to ensure the secure handling of users’ personal data and payment information.</a:t>
            </a:r>
            <a:endParaRPr sz="16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b="1" lang="en" sz="1600">
                <a:solidFill>
                  <a:srgbClr val="000000"/>
                </a:solidFill>
                <a:latin typeface="Times New Roman"/>
                <a:ea typeface="Times New Roman"/>
                <a:cs typeface="Times New Roman"/>
                <a:sym typeface="Times New Roman"/>
              </a:rPr>
              <a:t>IEEE 29119:</a:t>
            </a:r>
            <a:r>
              <a:rPr lang="en" sz="1600">
                <a:solidFill>
                  <a:srgbClr val="000000"/>
                </a:solidFill>
                <a:latin typeface="Times New Roman"/>
                <a:ea typeface="Times New Roman"/>
                <a:cs typeface="Times New Roman"/>
                <a:sym typeface="Times New Roman"/>
              </a:rPr>
              <a:t> Defines best practices for thorough and effective software testing.</a:t>
            </a:r>
            <a:endParaRPr sz="16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b="1" lang="en" sz="1600">
                <a:solidFill>
                  <a:srgbClr val="000000"/>
                </a:solidFill>
                <a:latin typeface="Times New Roman"/>
                <a:ea typeface="Times New Roman"/>
                <a:cs typeface="Times New Roman"/>
                <a:sym typeface="Times New Roman"/>
              </a:rPr>
              <a:t>WCAG 2.1:</a:t>
            </a:r>
            <a:r>
              <a:rPr lang="en" sz="1600">
                <a:solidFill>
                  <a:srgbClr val="000000"/>
                </a:solidFill>
                <a:latin typeface="Times New Roman"/>
                <a:ea typeface="Times New Roman"/>
                <a:cs typeface="Times New Roman"/>
                <a:sym typeface="Times New Roman"/>
              </a:rPr>
              <a:t> Guides accessibility features to support users with disabilities.</a:t>
            </a:r>
            <a:endParaRPr b="1" sz="1600">
              <a:solidFill>
                <a:srgbClr val="000000"/>
              </a:solidFill>
              <a:latin typeface="Times New Roman"/>
              <a:ea typeface="Times New Roman"/>
              <a:cs typeface="Times New Roman"/>
              <a:sym typeface="Times New Roman"/>
            </a:endParaRPr>
          </a:p>
          <a:p>
            <a:pPr indent="0" lvl="0" marL="0" rtl="0" algn="just">
              <a:spcBef>
                <a:spcPts val="1200"/>
              </a:spcBef>
              <a:spcAft>
                <a:spcPts val="1200"/>
              </a:spcAft>
              <a:buNone/>
            </a:pPr>
            <a:r>
              <a:rPr b="1" lang="en" sz="1600">
                <a:solidFill>
                  <a:srgbClr val="000000"/>
                </a:solidFill>
                <a:latin typeface="Times New Roman"/>
                <a:ea typeface="Times New Roman"/>
                <a:cs typeface="Times New Roman"/>
                <a:sym typeface="Times New Roman"/>
              </a:rPr>
              <a:t>WCAG 2.0:</a:t>
            </a:r>
            <a:r>
              <a:rPr lang="en" sz="1600">
                <a:solidFill>
                  <a:srgbClr val="000000"/>
                </a:solidFill>
                <a:latin typeface="Times New Roman"/>
                <a:ea typeface="Times New Roman"/>
                <a:cs typeface="Times New Roman"/>
                <a:sym typeface="Times New Roman"/>
              </a:rPr>
              <a:t> Ensures inclusive design for equal access by all users, including those with disabilities.</a:t>
            </a:r>
            <a:endParaRPr sz="1600">
              <a:latin typeface="Times New Roman"/>
              <a:ea typeface="Times New Roman"/>
              <a:cs typeface="Times New Roman"/>
              <a:sym typeface="Times New Roman"/>
            </a:endParaRPr>
          </a:p>
        </p:txBody>
      </p:sp>
      <p:sp>
        <p:nvSpPr>
          <p:cNvPr id="238" name="Google Shape;238;p38"/>
          <p:cNvSpPr txBox="1"/>
          <p:nvPr/>
        </p:nvSpPr>
        <p:spPr>
          <a:xfrm>
            <a:off x="568875" y="296275"/>
            <a:ext cx="7324200" cy="72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chemeClr val="dk1"/>
                </a:solidFill>
                <a:latin typeface="Times New Roman"/>
                <a:ea typeface="Times New Roman"/>
                <a:cs typeface="Times New Roman"/>
                <a:sym typeface="Times New Roman"/>
              </a:rPr>
              <a:t>ISO CODES</a:t>
            </a:r>
            <a:endParaRPr b="1" sz="40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nvSpPr>
        <p:spPr>
          <a:xfrm>
            <a:off x="0" y="0"/>
            <a:ext cx="5072400" cy="1680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t/>
            </a:r>
            <a:endParaRPr sz="5400">
              <a:solidFill>
                <a:schemeClr val="dk2"/>
              </a:solidFill>
            </a:endParaRPr>
          </a:p>
          <a:p>
            <a:pPr indent="0" lvl="0" marL="0" rtl="0" algn="ctr">
              <a:lnSpc>
                <a:spcPct val="90000"/>
              </a:lnSpc>
              <a:spcBef>
                <a:spcPts val="0"/>
              </a:spcBef>
              <a:spcAft>
                <a:spcPts val="0"/>
              </a:spcAft>
              <a:buNone/>
            </a:pPr>
            <a:r>
              <a:rPr lang="en" sz="5400">
                <a:solidFill>
                  <a:schemeClr val="dk2"/>
                </a:solidFill>
              </a:rPr>
              <a:t>Thank you!</a:t>
            </a:r>
            <a:endParaRPr sz="5400">
              <a:solidFill>
                <a:schemeClr val="dk2"/>
              </a:solidFill>
            </a:endParaRPr>
          </a:p>
        </p:txBody>
      </p:sp>
      <p:pic>
        <p:nvPicPr>
          <p:cNvPr id="244" name="Google Shape;244;p39"/>
          <p:cNvPicPr preferRelativeResize="0"/>
          <p:nvPr/>
        </p:nvPicPr>
        <p:blipFill>
          <a:blip r:embed="rId3">
            <a:alphaModFix/>
          </a:blip>
          <a:stretch>
            <a:fillRect/>
          </a:stretch>
        </p:blipFill>
        <p:spPr>
          <a:xfrm>
            <a:off x="519125" y="2312850"/>
            <a:ext cx="2729999" cy="2522524"/>
          </a:xfrm>
          <a:prstGeom prst="rect">
            <a:avLst/>
          </a:prstGeom>
          <a:noFill/>
          <a:ln>
            <a:noFill/>
          </a:ln>
        </p:spPr>
      </p:pic>
      <p:pic>
        <p:nvPicPr>
          <p:cNvPr id="245" name="Google Shape;245;p39"/>
          <p:cNvPicPr preferRelativeResize="0"/>
          <p:nvPr/>
        </p:nvPicPr>
        <p:blipFill>
          <a:blip r:embed="rId4">
            <a:alphaModFix/>
          </a:blip>
          <a:stretch>
            <a:fillRect/>
          </a:stretch>
        </p:blipFill>
        <p:spPr>
          <a:xfrm>
            <a:off x="6883125" y="687400"/>
            <a:ext cx="1303800" cy="1539700"/>
          </a:xfrm>
          <a:prstGeom prst="rect">
            <a:avLst/>
          </a:prstGeom>
          <a:noFill/>
          <a:ln>
            <a:noFill/>
          </a:ln>
        </p:spPr>
      </p:pic>
      <p:sp>
        <p:nvSpPr>
          <p:cNvPr id="246" name="Google Shape;246;p39"/>
          <p:cNvSpPr txBox="1"/>
          <p:nvPr/>
        </p:nvSpPr>
        <p:spPr>
          <a:xfrm>
            <a:off x="5899350" y="2571750"/>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1"/>
                </a:solidFill>
                <a:latin typeface="Nunito Sans SemiBold"/>
                <a:ea typeface="Nunito Sans SemiBold"/>
                <a:cs typeface="Nunito Sans SemiBold"/>
                <a:sym typeface="Nunito Sans SemiBold"/>
              </a:rPr>
              <a:t>Let’s Connect</a:t>
            </a:r>
            <a:endParaRPr sz="1800">
              <a:solidFill>
                <a:schemeClr val="dk1"/>
              </a:solidFill>
              <a:latin typeface="Nunito Sans SemiBold"/>
              <a:ea typeface="Nunito Sans SemiBold"/>
              <a:cs typeface="Nunito Sans SemiBold"/>
              <a:sym typeface="Nunito Sans SemiBold"/>
            </a:endParaRPr>
          </a:p>
        </p:txBody>
      </p:sp>
      <p:sp>
        <p:nvSpPr>
          <p:cNvPr id="247" name="Google Shape;247;p39"/>
          <p:cNvSpPr txBox="1"/>
          <p:nvPr/>
        </p:nvSpPr>
        <p:spPr>
          <a:xfrm>
            <a:off x="5463500" y="3128750"/>
            <a:ext cx="32844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2"/>
                </a:solidFill>
                <a:latin typeface="Times New Roman"/>
                <a:ea typeface="Times New Roman"/>
                <a:cs typeface="Times New Roman"/>
                <a:sym typeface="Times New Roman"/>
              </a:rPr>
              <a:t>email:lavanyat4039.sse@saveetha.com</a:t>
            </a:r>
            <a:endParaRPr sz="1200">
              <a:solidFill>
                <a:schemeClr val="dk2"/>
              </a:solidFill>
              <a:latin typeface="Times New Roman"/>
              <a:ea typeface="Times New Roman"/>
              <a:cs typeface="Times New Roman"/>
              <a:sym typeface="Times New Roman"/>
            </a:endParaRPr>
          </a:p>
        </p:txBody>
      </p:sp>
      <p:sp>
        <p:nvSpPr>
          <p:cNvPr id="248" name="Google Shape;248;p39"/>
          <p:cNvSpPr txBox="1"/>
          <p:nvPr/>
        </p:nvSpPr>
        <p:spPr>
          <a:xfrm>
            <a:off x="6144000" y="35933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Nunito Sans"/>
                <a:ea typeface="Nunito Sans"/>
                <a:cs typeface="Nunito Sans"/>
                <a:sym typeface="Nunito Sans"/>
              </a:rPr>
              <a:t>            </a:t>
            </a:r>
            <a:r>
              <a:rPr lang="en" sz="1200">
                <a:solidFill>
                  <a:schemeClr val="dk2"/>
                </a:solidFill>
                <a:latin typeface="Nunito Sans"/>
                <a:ea typeface="Nunito Sans"/>
                <a:cs typeface="Nunito Sans"/>
                <a:sym typeface="Nunito Sans"/>
              </a:rPr>
              <a:t>Walletwise.app</a:t>
            </a:r>
            <a:endParaRPr sz="1200">
              <a:solidFill>
                <a:schemeClr val="dk2"/>
              </a:solidFill>
              <a:latin typeface="Nunito Sans"/>
              <a:ea typeface="Nunito Sans"/>
              <a:cs typeface="Nunito Sans"/>
              <a:sym typeface="Nunito Sans"/>
            </a:endParaRPr>
          </a:p>
          <a:p>
            <a:pPr indent="0" lvl="0" marL="0" rtl="0" algn="l">
              <a:spcBef>
                <a:spcPts val="0"/>
              </a:spcBef>
              <a:spcAft>
                <a:spcPts val="0"/>
              </a:spcAft>
              <a:buNone/>
            </a:pPr>
            <a:r>
              <a:t/>
            </a:r>
            <a:endParaRPr sz="1200">
              <a:solidFill>
                <a:schemeClr val="dk2"/>
              </a:solidFill>
              <a:latin typeface="Nunito Sans"/>
              <a:ea typeface="Nunito Sans"/>
              <a:cs typeface="Nunito Sans"/>
              <a:sym typeface="Nunito Sans"/>
            </a:endParaRPr>
          </a:p>
        </p:txBody>
      </p:sp>
      <p:pic>
        <p:nvPicPr>
          <p:cNvPr id="249" name="Google Shape;249;p39"/>
          <p:cNvPicPr preferRelativeResize="0"/>
          <p:nvPr/>
        </p:nvPicPr>
        <p:blipFill>
          <a:blip r:embed="rId5">
            <a:alphaModFix/>
          </a:blip>
          <a:stretch>
            <a:fillRect/>
          </a:stretch>
        </p:blipFill>
        <p:spPr>
          <a:xfrm flipH="1" rot="10800000">
            <a:off x="6293075" y="3587088"/>
            <a:ext cx="331850" cy="376025"/>
          </a:xfrm>
          <a:prstGeom prst="rect">
            <a:avLst/>
          </a:prstGeom>
          <a:noFill/>
          <a:ln>
            <a:noFill/>
          </a:ln>
        </p:spPr>
      </p:pic>
      <p:sp>
        <p:nvSpPr>
          <p:cNvPr id="250" name="Google Shape;250;p39"/>
          <p:cNvSpPr txBox="1"/>
          <p:nvPr/>
        </p:nvSpPr>
        <p:spPr>
          <a:xfrm>
            <a:off x="5700525" y="4052150"/>
            <a:ext cx="35553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Nunito Sans"/>
                <a:ea typeface="Nunito Sans"/>
                <a:cs typeface="Nunito Sans"/>
                <a:sym typeface="Nunito Sans"/>
              </a:rPr>
              <a:t>Linkdln:</a:t>
            </a:r>
            <a:r>
              <a:rPr lang="en" sz="1450" u="sng">
                <a:solidFill>
                  <a:schemeClr val="accent5"/>
                </a:solidFill>
                <a:hlinkClick r:id="rId6">
                  <a:extLst>
                    <a:ext uri="{A12FA001-AC4F-418D-AE19-62706E023703}">
                      <ahyp:hlinkClr val="tx"/>
                    </a:ext>
                  </a:extLst>
                </a:hlinkClick>
              </a:rPr>
              <a:t>linkedin.com/in/tatiparthi-lavanya</a:t>
            </a:r>
            <a:endParaRPr sz="1200">
              <a:solidFill>
                <a:schemeClr val="dk2"/>
              </a:solidFill>
              <a:latin typeface="Nunito Sans"/>
              <a:ea typeface="Nunito Sans"/>
              <a:cs typeface="Nunito Sans"/>
              <a:sym typeface="Nuni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267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Domain Study</a:t>
            </a:r>
            <a:endParaRPr/>
          </a:p>
        </p:txBody>
      </p:sp>
      <p:sp>
        <p:nvSpPr>
          <p:cNvPr id="96" name="Google Shape;96;p18"/>
          <p:cNvSpPr txBox="1"/>
          <p:nvPr>
            <p:ph idx="1" type="body"/>
          </p:nvPr>
        </p:nvSpPr>
        <p:spPr>
          <a:xfrm>
            <a:off x="311700" y="94662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2200">
                <a:solidFill>
                  <a:srgbClr val="9900FF"/>
                </a:solidFill>
                <a:latin typeface="Times New Roman"/>
                <a:ea typeface="Times New Roman"/>
                <a:cs typeface="Times New Roman"/>
                <a:sym typeface="Times New Roman"/>
              </a:rPr>
              <a:t>SUMMARY</a:t>
            </a:r>
            <a:endParaRPr b="1" sz="2200">
              <a:solidFill>
                <a:srgbClr val="9900FF"/>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lang="en" sz="1600">
                <a:solidFill>
                  <a:schemeClr val="dk1"/>
                </a:solidFill>
                <a:latin typeface="Times New Roman"/>
                <a:ea typeface="Times New Roman"/>
                <a:cs typeface="Times New Roman"/>
                <a:sym typeface="Times New Roman"/>
              </a:rPr>
              <a:t>With rising living costs and increasing digital spending, managing personal finances is more important than ever. There’s a growing demand for a simple, effective iOS app that helps users track daily expenses, set budgets, and receive alerts—empowering them to stay in control of their money and build better financial habits.The app caters to students, working professionals, and families who need an intuitive tool to monitor their spending. It also promotes financial discipline by offering insights into spending patterns and encouraging smarter choices.</a:t>
            </a:r>
            <a:endParaRPr sz="16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b="1" lang="en">
                <a:solidFill>
                  <a:schemeClr val="dk1"/>
                </a:solidFill>
                <a:latin typeface="Times New Roman"/>
                <a:ea typeface="Times New Roman"/>
                <a:cs typeface="Times New Roman"/>
                <a:sym typeface="Times New Roman"/>
              </a:rPr>
              <a:t>Article Link:</a:t>
            </a:r>
            <a:endParaRPr b="1">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1200"/>
              </a:spcAft>
              <a:buClr>
                <a:schemeClr val="dk1"/>
              </a:buClr>
              <a:buSzPct val="68403"/>
              <a:buFont typeface="Arial"/>
              <a:buNone/>
            </a:pPr>
            <a:r>
              <a:rPr lang="en" sz="1487" u="sng">
                <a:solidFill>
                  <a:srgbClr val="4A86E8"/>
                </a:solidFill>
                <a:latin typeface="Times New Roman"/>
                <a:ea typeface="Times New Roman"/>
                <a:cs typeface="Times New Roman"/>
                <a:sym typeface="Times New Roman"/>
              </a:rPr>
              <a:t>https://www.linkedin.com/pulse/how-build-personal-finance-app-from-scratch-2025-shivtechnolabs-dnptf</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highlight>
                  <a:srgbClr val="FF0000"/>
                </a:highlight>
                <a:latin typeface="Times New Roman"/>
                <a:ea typeface="Times New Roman"/>
                <a:cs typeface="Times New Roman"/>
                <a:sym typeface="Times New Roman"/>
              </a:rPr>
              <a:t>Problem Statement</a:t>
            </a:r>
            <a:endParaRPr b="1" sz="2600">
              <a:highlight>
                <a:srgbClr val="FF0000"/>
              </a:highlight>
              <a:latin typeface="Times New Roman"/>
              <a:ea typeface="Times New Roman"/>
              <a:cs typeface="Times New Roman"/>
              <a:sym typeface="Times New Roman"/>
            </a:endParaRPr>
          </a:p>
        </p:txBody>
      </p:sp>
      <p:sp>
        <p:nvSpPr>
          <p:cNvPr id="102" name="Google Shape;102;p19"/>
          <p:cNvSpPr txBox="1"/>
          <p:nvPr>
            <p:ph idx="1" type="body"/>
          </p:nvPr>
        </p:nvSpPr>
        <p:spPr>
          <a:xfrm>
            <a:off x="418375" y="1626550"/>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a:solidFill>
                  <a:schemeClr val="dk1"/>
                </a:solidFill>
                <a:latin typeface="Times New Roman"/>
                <a:ea typeface="Times New Roman"/>
                <a:cs typeface="Times New Roman"/>
                <a:sym typeface="Times New Roman"/>
              </a:rPr>
              <a:t>Deepthi </a:t>
            </a:r>
            <a:r>
              <a:rPr lang="en">
                <a:solidFill>
                  <a:schemeClr val="dk1"/>
                </a:solidFill>
                <a:latin typeface="Times New Roman"/>
                <a:ea typeface="Times New Roman"/>
                <a:cs typeface="Times New Roman"/>
                <a:sym typeface="Times New Roman"/>
              </a:rPr>
              <a:t>is a budget-conscious individual who needs a simple and reliable way to track her daily expenses because she values financial stability, wants to avoid the stress of overspending, and prefers using an intuitive, technology-driven solution to manage her money effortlessly. She often finds traditional expense tracking methods time-consuming and confusing, which discourages her from maintaining consistency. By using a smart app with real-time budget alerts, she can stay in control of her spending, save more effectively, and achieve her financial goals with confidence.</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279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highlight>
                  <a:srgbClr val="FFFF00"/>
                </a:highlight>
                <a:latin typeface="Times New Roman"/>
                <a:ea typeface="Times New Roman"/>
                <a:cs typeface="Times New Roman"/>
                <a:sym typeface="Times New Roman"/>
              </a:rPr>
              <a:t>Project Scope</a:t>
            </a:r>
            <a:endParaRPr b="1" sz="2600">
              <a:highlight>
                <a:srgbClr val="FFFF00"/>
              </a:highlight>
              <a:latin typeface="Times New Roman"/>
              <a:ea typeface="Times New Roman"/>
              <a:cs typeface="Times New Roman"/>
              <a:sym typeface="Times New Roman"/>
            </a:endParaRPr>
          </a:p>
        </p:txBody>
      </p:sp>
      <p:sp>
        <p:nvSpPr>
          <p:cNvPr id="108" name="Google Shape;108;p20"/>
          <p:cNvSpPr txBox="1"/>
          <p:nvPr/>
        </p:nvSpPr>
        <p:spPr>
          <a:xfrm>
            <a:off x="628125" y="1017725"/>
            <a:ext cx="3460500" cy="303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2200">
                <a:solidFill>
                  <a:schemeClr val="dk1"/>
                </a:solidFill>
                <a:latin typeface="Times New Roman"/>
                <a:ea typeface="Times New Roman"/>
                <a:cs typeface="Times New Roman"/>
                <a:sym typeface="Times New Roman"/>
              </a:rPr>
              <a:t>👤 My role:</a:t>
            </a:r>
            <a:endParaRPr b="1" sz="22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As the Developer for the Daily Expense Tracker with Budget Alerts App, I am responsible for overseeing the design, development, and implementation of the app’s features that enable simple expense tracking, real-time budget monitoring, and user-friendly financial management experiences.</a:t>
            </a:r>
            <a:endParaRPr sz="16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800">
              <a:solidFill>
                <a:schemeClr val="dk2"/>
              </a:solidFill>
            </a:endParaRPr>
          </a:p>
        </p:txBody>
      </p:sp>
      <p:sp>
        <p:nvSpPr>
          <p:cNvPr id="109" name="Google Shape;109;p20"/>
          <p:cNvSpPr txBox="1"/>
          <p:nvPr/>
        </p:nvSpPr>
        <p:spPr>
          <a:xfrm>
            <a:off x="4572000" y="1017725"/>
            <a:ext cx="4364100" cy="374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a:t>
            </a:r>
            <a:r>
              <a:rPr b="1" lang="en" sz="2200">
                <a:solidFill>
                  <a:schemeClr val="dk1"/>
                </a:solidFill>
                <a:latin typeface="Times New Roman"/>
                <a:ea typeface="Times New Roman"/>
                <a:cs typeface="Times New Roman"/>
                <a:sym typeface="Times New Roman"/>
              </a:rPr>
              <a:t>Responsibilities</a:t>
            </a:r>
            <a:r>
              <a:rPr b="1" lang="en" sz="1300">
                <a:solidFill>
                  <a:schemeClr val="dk1"/>
                </a:solidFill>
              </a:rPr>
              <a:t>:</a:t>
            </a:r>
            <a:endParaRPr b="1" sz="1300">
              <a:solidFill>
                <a:schemeClr val="dk1"/>
              </a:solidFill>
            </a:endParaRPr>
          </a:p>
          <a:p>
            <a:pPr indent="-317500" lvl="0" marL="457200" rtl="0" algn="l">
              <a:lnSpc>
                <a:spcPct val="115000"/>
              </a:lnSpc>
              <a:spcBef>
                <a:spcPts val="120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Conducting user research to understand spending habits, budgeting challenges, and user needs.</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Creating paper and digital wireframes to visualize app layouts and user flows for expense entry, category management, and budget alerts.</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Developing low and high-fidelity prototypes to showcase features like real-time notifications, budget insights, and expense summaries.</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Implementing secure backend integration to ensure safe data storage and real-time synchronization.</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Conducting usability testing to refine app design, improve ease of use, and enhance user satisfaction.</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94650" y="136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Times New Roman"/>
                <a:ea typeface="Times New Roman"/>
                <a:cs typeface="Times New Roman"/>
                <a:sym typeface="Times New Roman"/>
              </a:rPr>
              <a:t>Project Plan</a:t>
            </a:r>
            <a:endParaRPr b="1" sz="2600">
              <a:latin typeface="Times New Roman"/>
              <a:ea typeface="Times New Roman"/>
              <a:cs typeface="Times New Roman"/>
              <a:sym typeface="Times New Roman"/>
            </a:endParaRPr>
          </a:p>
        </p:txBody>
      </p:sp>
      <p:sp>
        <p:nvSpPr>
          <p:cNvPr id="115" name="Google Shape;11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 name="Google Shape;116;p21"/>
          <p:cNvPicPr preferRelativeResize="0"/>
          <p:nvPr/>
        </p:nvPicPr>
        <p:blipFill>
          <a:blip r:embed="rId3">
            <a:alphaModFix/>
          </a:blip>
          <a:stretch>
            <a:fillRect/>
          </a:stretch>
        </p:blipFill>
        <p:spPr>
          <a:xfrm>
            <a:off x="0" y="924400"/>
            <a:ext cx="9144003" cy="4219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2331175" y="3739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850">
                <a:latin typeface="Times New Roman"/>
                <a:ea typeface="Times New Roman"/>
                <a:cs typeface="Times New Roman"/>
                <a:sym typeface="Times New Roman"/>
              </a:rPr>
              <a:t>PROJECT TIMELINE</a:t>
            </a:r>
            <a:endParaRPr b="1" sz="2850">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graphicFrame>
        <p:nvGraphicFramePr>
          <p:cNvPr id="122" name="Google Shape;122;p22"/>
          <p:cNvGraphicFramePr/>
          <p:nvPr/>
        </p:nvGraphicFramePr>
        <p:xfrm>
          <a:off x="38" y="1272825"/>
          <a:ext cx="3000000" cy="3000000"/>
        </p:xfrm>
        <a:graphic>
          <a:graphicData uri="http://schemas.openxmlformats.org/drawingml/2006/table">
            <a:tbl>
              <a:tblPr>
                <a:noFill/>
                <a:tableStyleId>{7C35738C-78B6-44BB-8092-5353BFE2181D}</a:tableStyleId>
              </a:tblPr>
              <a:tblGrid>
                <a:gridCol w="1818800"/>
                <a:gridCol w="3669825"/>
                <a:gridCol w="1061200"/>
                <a:gridCol w="1008100"/>
                <a:gridCol w="1586050"/>
              </a:tblGrid>
              <a:tr h="593575">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TASK</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DESCRIPTION</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START DATE</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END DATE</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DURATION</a:t>
                      </a:r>
                      <a:endParaRPr b="1">
                        <a:latin typeface="Times New Roman"/>
                        <a:ea typeface="Times New Roman"/>
                        <a:cs typeface="Times New Roman"/>
                        <a:sym typeface="Times New Roman"/>
                      </a:endParaRPr>
                    </a:p>
                  </a:txBody>
                  <a:tcPr marT="91425" marB="91425" marR="91425" marL="91425"/>
                </a:tc>
              </a:tr>
              <a:tr h="593575">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CONCEPT</a:t>
                      </a:r>
                      <a:endParaRPr b="1">
                        <a:latin typeface="Times New Roman"/>
                        <a:ea typeface="Times New Roman"/>
                        <a:cs typeface="Times New Roman"/>
                        <a:sym typeface="Times New Roman"/>
                      </a:endParaRPr>
                    </a:p>
                    <a:p>
                      <a:pPr indent="0" lvl="0" marL="0" rtl="0" algn="l">
                        <a:spcBef>
                          <a:spcPts val="0"/>
                        </a:spcBef>
                        <a:spcAft>
                          <a:spcPts val="0"/>
                        </a:spcAft>
                        <a:buNone/>
                      </a:pPr>
                      <a:r>
                        <a:rPr b="1" lang="en">
                          <a:latin typeface="Times New Roman"/>
                          <a:ea typeface="Times New Roman"/>
                          <a:cs typeface="Times New Roman"/>
                          <a:sym typeface="Times New Roman"/>
                        </a:rPr>
                        <a:t>DEVELOPMENT</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Define the app's purpose, target audience, and features.</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t>April 3</a:t>
                      </a:r>
                      <a:endParaRPr/>
                    </a:p>
                  </a:txBody>
                  <a:tcPr marT="91425" marB="91425" marR="91425" marL="91425"/>
                </a:tc>
                <a:tc>
                  <a:txBody>
                    <a:bodyPr/>
                    <a:lstStyle/>
                    <a:p>
                      <a:pPr indent="0" lvl="0" marL="0" rtl="0" algn="l">
                        <a:spcBef>
                          <a:spcPts val="0"/>
                        </a:spcBef>
                        <a:spcAft>
                          <a:spcPts val="0"/>
                        </a:spcAft>
                        <a:buNone/>
                      </a:pPr>
                      <a:r>
                        <a:rPr lang="en"/>
                        <a:t>April 10</a:t>
                      </a:r>
                      <a:endParaRPr/>
                    </a:p>
                  </a:txBody>
                  <a:tcPr marT="91425" marB="91425" marR="91425" marL="91425"/>
                </a:tc>
                <a:tc>
                  <a:txBody>
                    <a:bodyPr/>
                    <a:lstStyle/>
                    <a:p>
                      <a:pPr indent="0" lvl="0" marL="0" rtl="0" algn="l">
                        <a:spcBef>
                          <a:spcPts val="0"/>
                        </a:spcBef>
                        <a:spcAft>
                          <a:spcPts val="0"/>
                        </a:spcAft>
                        <a:buNone/>
                      </a:pPr>
                      <a:r>
                        <a:rPr lang="en"/>
                        <a:t>1 week</a:t>
                      </a:r>
                      <a:endParaRPr/>
                    </a:p>
                  </a:txBody>
                  <a:tcPr marT="91425" marB="91425" marR="91425" marL="91425"/>
                </a:tc>
              </a:tr>
              <a:tr h="593575">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RESEARCH &amp; DEVELOPMENT</a:t>
                      </a:r>
                      <a:endParaRPr b="1">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
                          <a:latin typeface="Times New Roman"/>
                          <a:ea typeface="Times New Roman"/>
                          <a:cs typeface="Times New Roman"/>
                          <a:sym typeface="Times New Roman"/>
                        </a:rPr>
                        <a:t>Study user needs, industry-specific requirements, and technologies to build a practical, scalable solution.</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t>April 11</a:t>
                      </a:r>
                      <a:endParaRPr/>
                    </a:p>
                  </a:txBody>
                  <a:tcPr marT="91425" marB="91425" marR="91425" marL="91425"/>
                </a:tc>
                <a:tc>
                  <a:txBody>
                    <a:bodyPr/>
                    <a:lstStyle/>
                    <a:p>
                      <a:pPr indent="0" lvl="0" marL="0" rtl="0" algn="l">
                        <a:spcBef>
                          <a:spcPts val="0"/>
                        </a:spcBef>
                        <a:spcAft>
                          <a:spcPts val="0"/>
                        </a:spcAft>
                        <a:buNone/>
                      </a:pPr>
                      <a:r>
                        <a:rPr lang="en"/>
                        <a:t>May 11</a:t>
                      </a:r>
                      <a:endParaRPr/>
                    </a:p>
                  </a:txBody>
                  <a:tcPr marT="91425" marB="91425" marR="91425" marL="91425"/>
                </a:tc>
                <a:tc>
                  <a:txBody>
                    <a:bodyPr/>
                    <a:lstStyle/>
                    <a:p>
                      <a:pPr indent="0" lvl="0" marL="0" rtl="0" algn="l">
                        <a:spcBef>
                          <a:spcPts val="0"/>
                        </a:spcBef>
                        <a:spcAft>
                          <a:spcPts val="0"/>
                        </a:spcAft>
                        <a:buNone/>
                      </a:pPr>
                      <a:r>
                        <a:rPr lang="en"/>
                        <a:t>1 Month</a:t>
                      </a:r>
                      <a:endParaRPr/>
                    </a:p>
                  </a:txBody>
                  <a:tcPr marT="91425" marB="91425" marR="91425" marL="91425"/>
                </a:tc>
              </a:tr>
              <a:tr h="593575">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TESTING &amp; VALIDATION</a:t>
                      </a:r>
                      <a:endParaRPr b="1">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
                          <a:latin typeface="Times New Roman"/>
                          <a:ea typeface="Times New Roman"/>
                          <a:cs typeface="Times New Roman"/>
                          <a:sym typeface="Times New Roman"/>
                        </a:rPr>
                        <a:t>Conduct usability tests to refine features, ensure accuracy in feedback, and validate.</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t>May 12</a:t>
                      </a:r>
                      <a:endParaRPr/>
                    </a:p>
                  </a:txBody>
                  <a:tcPr marT="91425" marB="91425" marR="91425" marL="91425"/>
                </a:tc>
                <a:tc>
                  <a:txBody>
                    <a:bodyPr/>
                    <a:lstStyle/>
                    <a:p>
                      <a:pPr indent="0" lvl="0" marL="0" rtl="0" algn="l">
                        <a:spcBef>
                          <a:spcPts val="0"/>
                        </a:spcBef>
                        <a:spcAft>
                          <a:spcPts val="0"/>
                        </a:spcAft>
                        <a:buNone/>
                      </a:pPr>
                      <a:r>
                        <a:rPr lang="en"/>
                        <a:t>May 22</a:t>
                      </a:r>
                      <a:endParaRPr/>
                    </a:p>
                  </a:txBody>
                  <a:tcPr marT="91425" marB="91425" marR="91425" marL="91425"/>
                </a:tc>
                <a:tc>
                  <a:txBody>
                    <a:bodyPr/>
                    <a:lstStyle/>
                    <a:p>
                      <a:pPr indent="0" lvl="0" marL="0" rtl="0" algn="l">
                        <a:spcBef>
                          <a:spcPts val="0"/>
                        </a:spcBef>
                        <a:spcAft>
                          <a:spcPts val="0"/>
                        </a:spcAft>
                        <a:buNone/>
                      </a:pPr>
                      <a:r>
                        <a:rPr lang="en"/>
                        <a:t>10 Days</a:t>
                      </a:r>
                      <a:endParaRPr/>
                    </a:p>
                  </a:txBody>
                  <a:tcPr marT="91425" marB="91425" marR="91425" marL="91425"/>
                </a:tc>
              </a:tr>
              <a:tr h="593575">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PRODUCTION &amp;</a:t>
                      </a:r>
                      <a:endParaRPr b="1">
                        <a:latin typeface="Times New Roman"/>
                        <a:ea typeface="Times New Roman"/>
                        <a:cs typeface="Times New Roman"/>
                        <a:sym typeface="Times New Roman"/>
                      </a:endParaRPr>
                    </a:p>
                    <a:p>
                      <a:pPr indent="0" lvl="0" marL="0" rtl="0" algn="l">
                        <a:spcBef>
                          <a:spcPts val="0"/>
                        </a:spcBef>
                        <a:spcAft>
                          <a:spcPts val="0"/>
                        </a:spcAft>
                        <a:buNone/>
                      </a:pPr>
                      <a:r>
                        <a:rPr b="1" lang="en">
                          <a:latin typeface="Times New Roman"/>
                          <a:ea typeface="Times New Roman"/>
                          <a:cs typeface="Times New Roman"/>
                          <a:sym typeface="Times New Roman"/>
                        </a:rPr>
                        <a:t>LAUNCH</a:t>
                      </a:r>
                      <a:endParaRPr b="1">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
                          <a:latin typeface="Times New Roman"/>
                          <a:ea typeface="Times New Roman"/>
                          <a:cs typeface="Times New Roman"/>
                          <a:sym typeface="Times New Roman"/>
                        </a:rPr>
                        <a:t>Deploy the app and make it accessible to users.</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t>June 1</a:t>
                      </a:r>
                      <a:endParaRPr/>
                    </a:p>
                  </a:txBody>
                  <a:tcPr marT="91425" marB="91425" marR="91425" marL="91425"/>
                </a:tc>
                <a:tc>
                  <a:txBody>
                    <a:bodyPr/>
                    <a:lstStyle/>
                    <a:p>
                      <a:pPr indent="0" lvl="0" marL="0" rtl="0" algn="l">
                        <a:spcBef>
                          <a:spcPts val="0"/>
                        </a:spcBef>
                        <a:spcAft>
                          <a:spcPts val="0"/>
                        </a:spcAft>
                        <a:buNone/>
                      </a:pPr>
                      <a:r>
                        <a:rPr lang="en"/>
                        <a:t>June 15</a:t>
                      </a:r>
                      <a:endParaRPr/>
                    </a:p>
                  </a:txBody>
                  <a:tcPr marT="91425" marB="91425" marR="91425" marL="91425"/>
                </a:tc>
                <a:tc>
                  <a:txBody>
                    <a:bodyPr/>
                    <a:lstStyle/>
                    <a:p>
                      <a:pPr indent="0" lvl="0" marL="0" rtl="0" algn="l">
                        <a:spcBef>
                          <a:spcPts val="0"/>
                        </a:spcBef>
                        <a:spcAft>
                          <a:spcPts val="0"/>
                        </a:spcAft>
                        <a:buNone/>
                      </a:pPr>
                      <a:r>
                        <a:rPr lang="en"/>
                        <a:t>15 Days</a:t>
                      </a:r>
                      <a:endParaRPr/>
                    </a:p>
                  </a:txBody>
                  <a:tcPr marT="91425" marB="91425" marR="91425" marL="91425"/>
                </a:tc>
              </a:tr>
              <a:tr h="593575">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POST-LAUNCH EVALUATION</a:t>
                      </a:r>
                      <a:endParaRPr b="1">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
                          <a:latin typeface="Times New Roman"/>
                          <a:ea typeface="Times New Roman"/>
                          <a:cs typeface="Times New Roman"/>
                          <a:sym typeface="Times New Roman"/>
                        </a:rPr>
                        <a:t>Collect user feedback, monitor performance, and implement updates. </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t>June 20</a:t>
                      </a:r>
                      <a:endParaRPr/>
                    </a:p>
                  </a:txBody>
                  <a:tcPr marT="91425" marB="91425" marR="91425" marL="91425"/>
                </a:tc>
                <a:tc>
                  <a:txBody>
                    <a:bodyPr/>
                    <a:lstStyle/>
                    <a:p>
                      <a:pPr indent="0" lvl="0" marL="0" rtl="0" algn="l">
                        <a:spcBef>
                          <a:spcPts val="0"/>
                        </a:spcBef>
                        <a:spcAft>
                          <a:spcPts val="0"/>
                        </a:spcAft>
                        <a:buNone/>
                      </a:pPr>
                      <a:r>
                        <a:rPr lang="en"/>
                        <a:t>July 10</a:t>
                      </a:r>
                      <a:endParaRPr/>
                    </a:p>
                  </a:txBody>
                  <a:tcPr marT="91425" marB="91425" marR="91425" marL="91425"/>
                </a:tc>
                <a:tc>
                  <a:txBody>
                    <a:bodyPr/>
                    <a:lstStyle/>
                    <a:p>
                      <a:pPr indent="0" lvl="0" marL="0" rtl="0" algn="l">
                        <a:spcBef>
                          <a:spcPts val="0"/>
                        </a:spcBef>
                        <a:spcAft>
                          <a:spcPts val="0"/>
                        </a:spcAft>
                        <a:buNone/>
                      </a:pPr>
                      <a:r>
                        <a:rPr lang="en"/>
                        <a:t>20 Days</a:t>
                      </a:r>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USER PERSONA 1</a:t>
            </a:r>
            <a:endParaRPr>
              <a:latin typeface="Times New Roman"/>
              <a:ea typeface="Times New Roman"/>
              <a:cs typeface="Times New Roman"/>
              <a:sym typeface="Times New Roman"/>
            </a:endParaRPr>
          </a:p>
        </p:txBody>
      </p:sp>
      <p:sp>
        <p:nvSpPr>
          <p:cNvPr id="128" name="Google Shape;128;p23"/>
          <p:cNvSpPr txBox="1"/>
          <p:nvPr>
            <p:ph idx="2" type="body"/>
          </p:nvPr>
        </p:nvSpPr>
        <p:spPr>
          <a:xfrm>
            <a:off x="2996375" y="1299225"/>
            <a:ext cx="2890500" cy="3844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rgbClr val="000000"/>
                </a:solidFill>
                <a:latin typeface="Times New Roman"/>
                <a:ea typeface="Times New Roman"/>
                <a:cs typeface="Times New Roman"/>
                <a:sym typeface="Times New Roman"/>
              </a:rPr>
              <a:t>PROBLEM:</a:t>
            </a:r>
            <a:endParaRPr b="1" sz="14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lang="en" sz="1400">
                <a:solidFill>
                  <a:srgbClr val="000000"/>
                </a:solidFill>
                <a:latin typeface="Times New Roman"/>
                <a:ea typeface="Times New Roman"/>
                <a:cs typeface="Times New Roman"/>
                <a:sym typeface="Times New Roman"/>
              </a:rPr>
              <a:t>While </a:t>
            </a:r>
            <a:r>
              <a:rPr lang="en">
                <a:solidFill>
                  <a:srgbClr val="000000"/>
                </a:solidFill>
                <a:latin typeface="Times New Roman"/>
                <a:ea typeface="Times New Roman"/>
                <a:cs typeface="Times New Roman"/>
                <a:sym typeface="Times New Roman"/>
              </a:rPr>
              <a:t>she </a:t>
            </a:r>
            <a:r>
              <a:rPr lang="en" sz="1400">
                <a:solidFill>
                  <a:srgbClr val="000000"/>
                </a:solidFill>
                <a:latin typeface="Times New Roman"/>
                <a:ea typeface="Times New Roman"/>
                <a:cs typeface="Times New Roman"/>
                <a:sym typeface="Times New Roman"/>
              </a:rPr>
              <a:t>values staying financially responsible, his busy lifestyle makes it hard to consistently track daily expenses and monitor his budget.</a:t>
            </a:r>
            <a:endParaRPr sz="14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lang="en">
                <a:solidFill>
                  <a:srgbClr val="000000"/>
                </a:solidFill>
                <a:latin typeface="Times New Roman"/>
                <a:ea typeface="Times New Roman"/>
                <a:cs typeface="Times New Roman"/>
                <a:sym typeface="Times New Roman"/>
              </a:rPr>
              <a:t>Sh</a:t>
            </a:r>
            <a:r>
              <a:rPr lang="en" sz="1400">
                <a:solidFill>
                  <a:srgbClr val="000000"/>
                </a:solidFill>
                <a:latin typeface="Times New Roman"/>
                <a:ea typeface="Times New Roman"/>
                <a:cs typeface="Times New Roman"/>
                <a:sym typeface="Times New Roman"/>
              </a:rPr>
              <a:t>e struggles to categorize spending properly, leading to overspending in some areas without realizing it.</a:t>
            </a:r>
            <a:endParaRPr sz="1400">
              <a:solidFill>
                <a:srgbClr val="000000"/>
              </a:solidFill>
              <a:latin typeface="Times New Roman"/>
              <a:ea typeface="Times New Roman"/>
              <a:cs typeface="Times New Roman"/>
              <a:sym typeface="Times New Roman"/>
            </a:endParaRPr>
          </a:p>
          <a:p>
            <a:pPr indent="0" lvl="0" marL="0" rtl="0" algn="just">
              <a:spcBef>
                <a:spcPts val="1200"/>
              </a:spcBef>
              <a:spcAft>
                <a:spcPts val="1200"/>
              </a:spcAft>
              <a:buNone/>
            </a:pPr>
            <a:r>
              <a:rPr lang="en" sz="1400">
                <a:solidFill>
                  <a:srgbClr val="000000"/>
                </a:solidFill>
                <a:latin typeface="Times New Roman"/>
                <a:ea typeface="Times New Roman"/>
                <a:cs typeface="Times New Roman"/>
                <a:sym typeface="Times New Roman"/>
              </a:rPr>
              <a:t>Frequently misses budget limits because she doesn’t get timely alerts, resulting in financial stress and difficulty saving money.</a:t>
            </a:r>
            <a:endParaRPr sz="1400">
              <a:solidFill>
                <a:srgbClr val="000000"/>
              </a:solidFill>
              <a:latin typeface="Times New Roman"/>
              <a:ea typeface="Times New Roman"/>
              <a:cs typeface="Times New Roman"/>
              <a:sym typeface="Times New Roman"/>
            </a:endParaRPr>
          </a:p>
        </p:txBody>
      </p:sp>
      <p:sp>
        <p:nvSpPr>
          <p:cNvPr id="129" name="Google Shape;129;p23"/>
          <p:cNvSpPr txBox="1"/>
          <p:nvPr>
            <p:ph idx="2" type="body"/>
          </p:nvPr>
        </p:nvSpPr>
        <p:spPr>
          <a:xfrm>
            <a:off x="5992750" y="1299225"/>
            <a:ext cx="3151200" cy="3844200"/>
          </a:xfrm>
          <a:prstGeom prst="rect">
            <a:avLst/>
          </a:prstGeom>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Times New Roman"/>
                <a:ea typeface="Times New Roman"/>
                <a:cs typeface="Times New Roman"/>
                <a:sym typeface="Times New Roman"/>
              </a:rPr>
              <a:t>GOALS:</a:t>
            </a:r>
            <a:endParaRPr sz="1400">
              <a:solidFill>
                <a:srgbClr val="000000"/>
              </a:solidFill>
              <a:latin typeface="Times New Roman"/>
              <a:ea typeface="Times New Roman"/>
              <a:cs typeface="Times New Roman"/>
              <a:sym typeface="Times New Roman"/>
            </a:endParaRPr>
          </a:p>
          <a:p>
            <a:pPr indent="-317500" lvl="0" marL="457200" rtl="0" algn="l">
              <a:spcBef>
                <a:spcPts val="120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Offer clear visual summaries and spending insights for better financial awareness.</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Help users set and achieve savings goals by monitoring  and suggesting adjustments.</a:t>
            </a:r>
            <a:endParaRPr sz="14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b="1" lang="en" sz="1400">
                <a:solidFill>
                  <a:srgbClr val="000000"/>
                </a:solidFill>
                <a:latin typeface="Times New Roman"/>
                <a:ea typeface="Times New Roman"/>
                <a:cs typeface="Times New Roman"/>
                <a:sym typeface="Times New Roman"/>
              </a:rPr>
              <a:t>FRUSTATION:</a:t>
            </a:r>
            <a:endParaRPr b="1" sz="14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400">
                <a:solidFill>
                  <a:srgbClr val="000000"/>
                </a:solidFill>
                <a:latin typeface="Times New Roman"/>
                <a:ea typeface="Times New Roman"/>
                <a:cs typeface="Times New Roman"/>
                <a:sym typeface="Times New Roman"/>
              </a:rPr>
              <a:t>Difficulty in tracking and categorizing expenses , which leads  overspending.</a:t>
            </a:r>
            <a:endParaRPr sz="140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lang="en" sz="1400">
                <a:solidFill>
                  <a:srgbClr val="000000"/>
                </a:solidFill>
                <a:latin typeface="Times New Roman"/>
                <a:ea typeface="Times New Roman"/>
                <a:cs typeface="Times New Roman"/>
                <a:sym typeface="Times New Roman"/>
              </a:rPr>
              <a:t>Lack of timely budget alerts, causing him to miss limits and experience  stress.</a:t>
            </a:r>
            <a:endParaRPr sz="1400">
              <a:solidFill>
                <a:srgbClr val="000000"/>
              </a:solidFill>
              <a:latin typeface="Times New Roman"/>
              <a:ea typeface="Times New Roman"/>
              <a:cs typeface="Times New Roman"/>
              <a:sym typeface="Times New Roman"/>
            </a:endParaRPr>
          </a:p>
          <a:p>
            <a:pPr indent="0" lvl="0" marL="0" rtl="0" algn="just">
              <a:spcBef>
                <a:spcPts val="1200"/>
              </a:spcBef>
              <a:spcAft>
                <a:spcPts val="1200"/>
              </a:spcAft>
              <a:buNone/>
            </a:pPr>
            <a:r>
              <a:t/>
            </a:r>
            <a:endParaRPr b="1" sz="1400">
              <a:solidFill>
                <a:srgbClr val="000000"/>
              </a:solidFill>
              <a:latin typeface="Times New Roman"/>
              <a:ea typeface="Times New Roman"/>
              <a:cs typeface="Times New Roman"/>
              <a:sym typeface="Times New Roman"/>
            </a:endParaRPr>
          </a:p>
        </p:txBody>
      </p:sp>
      <p:sp>
        <p:nvSpPr>
          <p:cNvPr id="130" name="Google Shape;130;p23"/>
          <p:cNvSpPr txBox="1"/>
          <p:nvPr>
            <p:ph idx="2" type="body"/>
          </p:nvPr>
        </p:nvSpPr>
        <p:spPr>
          <a:xfrm>
            <a:off x="0" y="1299225"/>
            <a:ext cx="2890500" cy="3844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1200"/>
              </a:spcBef>
              <a:spcAft>
                <a:spcPts val="0"/>
              </a:spcAft>
              <a:buNone/>
            </a:pPr>
            <a:r>
              <a:t/>
            </a:r>
            <a:endParaRPr b="1" sz="14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b="1" sz="14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b="1" sz="14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b="1" sz="14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1100">
                <a:solidFill>
                  <a:srgbClr val="000000"/>
                </a:solidFill>
                <a:latin typeface="Arial"/>
                <a:ea typeface="Arial"/>
                <a:cs typeface="Arial"/>
                <a:sym typeface="Arial"/>
              </a:rPr>
              <a:t>Name:</a:t>
            </a:r>
            <a:r>
              <a:rPr lang="en" sz="1100">
                <a:solidFill>
                  <a:srgbClr val="000000"/>
                </a:solidFill>
                <a:latin typeface="Arial"/>
                <a:ea typeface="Arial"/>
                <a:cs typeface="Arial"/>
                <a:sym typeface="Arial"/>
              </a:rPr>
              <a:t> </a:t>
            </a:r>
            <a:r>
              <a:rPr lang="en" sz="1100">
                <a:solidFill>
                  <a:srgbClr val="000000"/>
                </a:solidFill>
              </a:rPr>
              <a:t>Harini</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Age:</a:t>
            </a:r>
            <a:r>
              <a:rPr lang="en" sz="1100">
                <a:solidFill>
                  <a:srgbClr val="000000"/>
                </a:solidFill>
                <a:latin typeface="Arial"/>
                <a:ea typeface="Arial"/>
                <a:cs typeface="Arial"/>
                <a:sym typeface="Arial"/>
              </a:rPr>
              <a:t> 20</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Occupation:</a:t>
            </a:r>
            <a:r>
              <a:rPr lang="en" sz="1100">
                <a:solidFill>
                  <a:srgbClr val="000000"/>
                </a:solidFill>
                <a:latin typeface="Arial"/>
                <a:ea typeface="Arial"/>
                <a:cs typeface="Arial"/>
                <a:sym typeface="Arial"/>
              </a:rPr>
              <a:t> Student</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Income: 20,000</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Lifestyle:</a:t>
            </a:r>
            <a:r>
              <a:rPr lang="en" sz="1100">
                <a:solidFill>
                  <a:srgbClr val="000000"/>
                </a:solidFill>
                <a:latin typeface="Arial"/>
                <a:ea typeface="Arial"/>
                <a:cs typeface="Arial"/>
                <a:sym typeface="Arial"/>
              </a:rPr>
              <a:t> Social, budget-conscious, busy balancing work and personal finances, prefers using apps to stay organized and save money effortlessly</a:t>
            </a:r>
            <a:endParaRPr b="1" sz="14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31" name="Google Shape;131;p23"/>
          <p:cNvPicPr preferRelativeResize="0"/>
          <p:nvPr/>
        </p:nvPicPr>
        <p:blipFill>
          <a:blip r:embed="rId3">
            <a:alphaModFix/>
          </a:blip>
          <a:stretch>
            <a:fillRect/>
          </a:stretch>
        </p:blipFill>
        <p:spPr>
          <a:xfrm>
            <a:off x="972575" y="1421625"/>
            <a:ext cx="972275" cy="12241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4"/>
          <p:cNvPicPr preferRelativeResize="0"/>
          <p:nvPr/>
        </p:nvPicPr>
        <p:blipFill>
          <a:blip r:embed="rId3">
            <a:alphaModFix/>
          </a:blip>
          <a:stretch>
            <a:fillRect/>
          </a:stretch>
        </p:blipFill>
        <p:spPr>
          <a:xfrm>
            <a:off x="639975" y="533300"/>
            <a:ext cx="7964125" cy="4610199"/>
          </a:xfrm>
          <a:prstGeom prst="rect">
            <a:avLst/>
          </a:prstGeom>
          <a:noFill/>
          <a:ln>
            <a:noFill/>
          </a:ln>
        </p:spPr>
      </p:pic>
      <p:sp>
        <p:nvSpPr>
          <p:cNvPr id="137" name="Google Shape;137;p24"/>
          <p:cNvSpPr txBox="1"/>
          <p:nvPr/>
        </p:nvSpPr>
        <p:spPr>
          <a:xfrm>
            <a:off x="225175" y="59250"/>
            <a:ext cx="61626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1"/>
                </a:solidFill>
                <a:highlight>
                  <a:schemeClr val="lt1"/>
                </a:highlight>
                <a:latin typeface="Times New Roman"/>
                <a:ea typeface="Times New Roman"/>
                <a:cs typeface="Times New Roman"/>
                <a:sym typeface="Times New Roman"/>
              </a:rPr>
              <a:t>User Journey Map</a:t>
            </a:r>
            <a:endParaRPr b="1" sz="26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